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33"/>
  </p:notesMasterIdLst>
  <p:sldIdLst>
    <p:sldId id="505" r:id="rId5"/>
    <p:sldId id="592" r:id="rId6"/>
    <p:sldId id="572" r:id="rId7"/>
    <p:sldId id="573" r:id="rId8"/>
    <p:sldId id="507" r:id="rId9"/>
    <p:sldId id="506" r:id="rId10"/>
    <p:sldId id="574" r:id="rId11"/>
    <p:sldId id="508" r:id="rId12"/>
    <p:sldId id="410" r:id="rId13"/>
    <p:sldId id="461" r:id="rId14"/>
    <p:sldId id="575" r:id="rId15"/>
    <p:sldId id="430" r:id="rId16"/>
    <p:sldId id="576" r:id="rId17"/>
    <p:sldId id="577" r:id="rId18"/>
    <p:sldId id="509" r:id="rId19"/>
    <p:sldId id="578" r:id="rId20"/>
    <p:sldId id="579" r:id="rId21"/>
    <p:sldId id="580" r:id="rId22"/>
    <p:sldId id="581" r:id="rId23"/>
    <p:sldId id="582" r:id="rId24"/>
    <p:sldId id="494" r:id="rId25"/>
    <p:sldId id="583" r:id="rId26"/>
    <p:sldId id="584" r:id="rId27"/>
    <p:sldId id="585" r:id="rId28"/>
    <p:sldId id="516" r:id="rId29"/>
    <p:sldId id="586" r:id="rId30"/>
    <p:sldId id="557" r:id="rId31"/>
    <p:sldId id="558" r:id="rId32"/>
    <p:sldId id="559" r:id="rId33"/>
    <p:sldId id="560" r:id="rId34"/>
    <p:sldId id="561" r:id="rId35"/>
    <p:sldId id="562" r:id="rId36"/>
    <p:sldId id="563" r:id="rId37"/>
    <p:sldId id="564" r:id="rId38"/>
    <p:sldId id="565" r:id="rId39"/>
    <p:sldId id="566" r:id="rId40"/>
    <p:sldId id="567" r:id="rId41"/>
    <p:sldId id="568" r:id="rId42"/>
    <p:sldId id="569" r:id="rId43"/>
    <p:sldId id="570" r:id="rId44"/>
    <p:sldId id="571" r:id="rId45"/>
    <p:sldId id="587" r:id="rId46"/>
    <p:sldId id="524" r:id="rId47"/>
    <p:sldId id="525" r:id="rId48"/>
    <p:sldId id="526" r:id="rId49"/>
    <p:sldId id="527" r:id="rId50"/>
    <p:sldId id="528" r:id="rId51"/>
    <p:sldId id="529" r:id="rId52"/>
    <p:sldId id="530" r:id="rId53"/>
    <p:sldId id="531" r:id="rId54"/>
    <p:sldId id="532" r:id="rId55"/>
    <p:sldId id="533" r:id="rId56"/>
    <p:sldId id="534" r:id="rId57"/>
    <p:sldId id="535" r:id="rId58"/>
    <p:sldId id="536" r:id="rId59"/>
    <p:sldId id="537" r:id="rId60"/>
    <p:sldId id="538" r:id="rId61"/>
    <p:sldId id="539" r:id="rId62"/>
    <p:sldId id="540" r:id="rId63"/>
    <p:sldId id="541" r:id="rId64"/>
    <p:sldId id="542" r:id="rId65"/>
    <p:sldId id="543" r:id="rId66"/>
    <p:sldId id="544" r:id="rId67"/>
    <p:sldId id="545" r:id="rId68"/>
    <p:sldId id="546" r:id="rId69"/>
    <p:sldId id="547" r:id="rId70"/>
    <p:sldId id="548" r:id="rId71"/>
    <p:sldId id="549" r:id="rId72"/>
    <p:sldId id="550" r:id="rId73"/>
    <p:sldId id="551" r:id="rId74"/>
    <p:sldId id="552" r:id="rId75"/>
    <p:sldId id="553" r:id="rId76"/>
    <p:sldId id="554" r:id="rId77"/>
    <p:sldId id="555" r:id="rId78"/>
    <p:sldId id="556" r:id="rId79"/>
    <p:sldId id="588" r:id="rId80"/>
    <p:sldId id="256" r:id="rId81"/>
    <p:sldId id="257" r:id="rId82"/>
    <p:sldId id="258" r:id="rId83"/>
    <p:sldId id="259" r:id="rId84"/>
    <p:sldId id="260" r:id="rId85"/>
    <p:sldId id="261" r:id="rId86"/>
    <p:sldId id="262" r:id="rId87"/>
    <p:sldId id="263" r:id="rId88"/>
    <p:sldId id="264" r:id="rId89"/>
    <p:sldId id="265" r:id="rId90"/>
    <p:sldId id="266" r:id="rId91"/>
    <p:sldId id="267" r:id="rId92"/>
    <p:sldId id="268" r:id="rId93"/>
    <p:sldId id="269" r:id="rId94"/>
    <p:sldId id="270" r:id="rId95"/>
    <p:sldId id="271" r:id="rId96"/>
    <p:sldId id="272" r:id="rId97"/>
    <p:sldId id="273" r:id="rId98"/>
    <p:sldId id="274" r:id="rId99"/>
    <p:sldId id="275" r:id="rId100"/>
    <p:sldId id="276" r:id="rId101"/>
    <p:sldId id="277" r:id="rId102"/>
    <p:sldId id="278" r:id="rId103"/>
    <p:sldId id="279" r:id="rId104"/>
    <p:sldId id="280" r:id="rId105"/>
    <p:sldId id="281" r:id="rId106"/>
    <p:sldId id="282" r:id="rId107"/>
    <p:sldId id="283" r:id="rId108"/>
    <p:sldId id="284" r:id="rId109"/>
    <p:sldId id="593" r:id="rId110"/>
    <p:sldId id="285" r:id="rId111"/>
    <p:sldId id="286" r:id="rId112"/>
    <p:sldId id="287" r:id="rId113"/>
    <p:sldId id="288" r:id="rId114"/>
    <p:sldId id="289" r:id="rId115"/>
    <p:sldId id="290" r:id="rId116"/>
    <p:sldId id="291" r:id="rId117"/>
    <p:sldId id="292" r:id="rId118"/>
    <p:sldId id="293" r:id="rId119"/>
    <p:sldId id="294" r:id="rId120"/>
    <p:sldId id="295" r:id="rId121"/>
    <p:sldId id="296" r:id="rId122"/>
    <p:sldId id="297" r:id="rId123"/>
    <p:sldId id="298" r:id="rId124"/>
    <p:sldId id="299" r:id="rId125"/>
    <p:sldId id="300" r:id="rId126"/>
    <p:sldId id="589" r:id="rId127"/>
    <p:sldId id="590" r:id="rId128"/>
    <p:sldId id="517" r:id="rId129"/>
    <p:sldId id="518" r:id="rId130"/>
    <p:sldId id="591" r:id="rId131"/>
    <p:sldId id="519" r:id="rId132"/>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96D0CC-D166-CCD3-F406-D49B0A698EBF}" name="Sanders, Alyssa" initials="SA" userId="S::ALSANDERS@hdrinc.com::6897041b-7771-42d0-bceb-cb60b62f33a6" providerId="AD"/>
  <p188:author id="{259C43DE-2601-010D-C377-5CD9300D5066}" name="Veldhouse, Kristen" initials="VK" userId="S::KVELDHOU@hdrinc.com::282a0255-d94f-4733-b7bb-8e66b1c464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nievel, Paul J." initials="KPJ" lastIdx="78" clrIdx="0">
    <p:extLst>
      <p:ext uri="{19B8F6BF-5375-455C-9EA6-DF929625EA0E}">
        <p15:presenceInfo xmlns:p15="http://schemas.microsoft.com/office/powerpoint/2012/main" userId="S::pknievel@hdrinc.com::174f0e75-1a4f-4206-a0fe-b0996248ea40" providerId="AD"/>
      </p:ext>
    </p:extLst>
  </p:cmAuthor>
  <p:cmAuthor id="2" name="Veldhouse, Kristen" initials="VK" lastIdx="44" clrIdx="1">
    <p:extLst>
      <p:ext uri="{19B8F6BF-5375-455C-9EA6-DF929625EA0E}">
        <p15:presenceInfo xmlns:p15="http://schemas.microsoft.com/office/powerpoint/2012/main" userId="S::KVELDHOU@hdrinc.com::282a0255-d94f-4733-b7bb-8e66b1c464f5" providerId="AD"/>
      </p:ext>
    </p:extLst>
  </p:cmAuthor>
  <p:cmAuthor id="3" name="Jesse Cooper" initials="JC" lastIdx="9" clrIdx="2">
    <p:extLst>
      <p:ext uri="{19B8F6BF-5375-455C-9EA6-DF929625EA0E}">
        <p15:presenceInfo xmlns:p15="http://schemas.microsoft.com/office/powerpoint/2012/main" userId="Jesse Coop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F"/>
    <a:srgbClr val="0048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62F92F-2B55-5572-AE48-BD269F81E77D}" v="2" dt="2023-10-13T20:23:33.181"/>
    <p1510:client id="{90FB8157-0D7F-4316-8172-228997AA50F2}" v="6" dt="2023-10-13T19:33:20.4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commentAuthors" Target="commentAuthors.xml"/><Relationship Id="rId139"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presProps" Target="presProp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notesMaster" Target="notesMasters/notesMaster1.xml"/><Relationship Id="rId16" Type="http://schemas.openxmlformats.org/officeDocument/2006/relationships/slide" Target="slides/slide1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pson, Wendy" userId="22467803-ed00-4dfe-8764-e6aa444c573c" providerId="ADAL" clId="{608C2A3A-AE42-4027-9FD2-B468BFA63FF1}"/>
    <pc:docChg chg="modSld">
      <pc:chgData name="Thompson, Wendy" userId="22467803-ed00-4dfe-8764-e6aa444c573c" providerId="ADAL" clId="{608C2A3A-AE42-4027-9FD2-B468BFA63FF1}" dt="2023-10-13T14:56:40.037" v="117" actId="20577"/>
      <pc:docMkLst>
        <pc:docMk/>
      </pc:docMkLst>
      <pc:sldChg chg="modSp mod">
        <pc:chgData name="Thompson, Wendy" userId="22467803-ed00-4dfe-8764-e6aa444c573c" providerId="ADAL" clId="{608C2A3A-AE42-4027-9FD2-B468BFA63FF1}" dt="2023-10-13T14:56:40.037" v="117" actId="20577"/>
        <pc:sldMkLst>
          <pc:docMk/>
          <pc:sldMk cId="2523646704" sldId="284"/>
        </pc:sldMkLst>
        <pc:spChg chg="mod">
          <ac:chgData name="Thompson, Wendy" userId="22467803-ed00-4dfe-8764-e6aa444c573c" providerId="ADAL" clId="{608C2A3A-AE42-4027-9FD2-B468BFA63FF1}" dt="2023-10-13T14:56:40.037" v="117" actId="20577"/>
          <ac:spMkLst>
            <pc:docMk/>
            <pc:sldMk cId="2523646704" sldId="284"/>
            <ac:spMk id="3" creationId="{91503732-4594-03CB-98D0-7CC1CA377879}"/>
          </ac:spMkLst>
        </pc:spChg>
      </pc:sldChg>
      <pc:sldChg chg="modSp mod">
        <pc:chgData name="Thompson, Wendy" userId="22467803-ed00-4dfe-8764-e6aa444c573c" providerId="ADAL" clId="{608C2A3A-AE42-4027-9FD2-B468BFA63FF1}" dt="2023-10-13T14:52:08.619" v="50" actId="20577"/>
        <pc:sldMkLst>
          <pc:docMk/>
          <pc:sldMk cId="2576110835" sldId="525"/>
        </pc:sldMkLst>
        <pc:spChg chg="mod">
          <ac:chgData name="Thompson, Wendy" userId="22467803-ed00-4dfe-8764-e6aa444c573c" providerId="ADAL" clId="{608C2A3A-AE42-4027-9FD2-B468BFA63FF1}" dt="2023-10-13T14:52:08.619" v="50" actId="20577"/>
          <ac:spMkLst>
            <pc:docMk/>
            <pc:sldMk cId="2576110835" sldId="525"/>
            <ac:spMk id="3" creationId="{43442270-EE73-32DB-5535-560BF8E90091}"/>
          </ac:spMkLst>
        </pc:spChg>
      </pc:sldChg>
      <pc:sldChg chg="modSp mod">
        <pc:chgData name="Thompson, Wendy" userId="22467803-ed00-4dfe-8764-e6aa444c573c" providerId="ADAL" clId="{608C2A3A-AE42-4027-9FD2-B468BFA63FF1}" dt="2023-10-13T14:52:22.432" v="60" actId="20577"/>
        <pc:sldMkLst>
          <pc:docMk/>
          <pc:sldMk cId="4045549917" sldId="528"/>
        </pc:sldMkLst>
        <pc:spChg chg="mod">
          <ac:chgData name="Thompson, Wendy" userId="22467803-ed00-4dfe-8764-e6aa444c573c" providerId="ADAL" clId="{608C2A3A-AE42-4027-9FD2-B468BFA63FF1}" dt="2023-10-13T14:52:22.432" v="60" actId="20577"/>
          <ac:spMkLst>
            <pc:docMk/>
            <pc:sldMk cId="4045549917" sldId="528"/>
            <ac:spMk id="3" creationId="{658D616A-F448-B344-CCE1-54BEF94DF26A}"/>
          </ac:spMkLst>
        </pc:spChg>
      </pc:sldChg>
      <pc:sldChg chg="modSp mod">
        <pc:chgData name="Thompson, Wendy" userId="22467803-ed00-4dfe-8764-e6aa444c573c" providerId="ADAL" clId="{608C2A3A-AE42-4027-9FD2-B468BFA63FF1}" dt="2023-10-13T14:52:32.654" v="68" actId="20577"/>
        <pc:sldMkLst>
          <pc:docMk/>
          <pc:sldMk cId="1069614723" sldId="531"/>
        </pc:sldMkLst>
        <pc:spChg chg="mod">
          <ac:chgData name="Thompson, Wendy" userId="22467803-ed00-4dfe-8764-e6aa444c573c" providerId="ADAL" clId="{608C2A3A-AE42-4027-9FD2-B468BFA63FF1}" dt="2023-10-13T14:52:32.654" v="68" actId="20577"/>
          <ac:spMkLst>
            <pc:docMk/>
            <pc:sldMk cId="1069614723" sldId="531"/>
            <ac:spMk id="3" creationId="{C269DAD1-C19B-DB4A-65AE-17B0862EE655}"/>
          </ac:spMkLst>
        </pc:spChg>
      </pc:sldChg>
      <pc:sldChg chg="modSp mod">
        <pc:chgData name="Thompson, Wendy" userId="22467803-ed00-4dfe-8764-e6aa444c573c" providerId="ADAL" clId="{608C2A3A-AE42-4027-9FD2-B468BFA63FF1}" dt="2023-10-13T14:52:42.893" v="77" actId="20577"/>
        <pc:sldMkLst>
          <pc:docMk/>
          <pc:sldMk cId="2252620879" sldId="534"/>
        </pc:sldMkLst>
        <pc:spChg chg="mod">
          <ac:chgData name="Thompson, Wendy" userId="22467803-ed00-4dfe-8764-e6aa444c573c" providerId="ADAL" clId="{608C2A3A-AE42-4027-9FD2-B468BFA63FF1}" dt="2023-10-13T14:52:42.893" v="77" actId="20577"/>
          <ac:spMkLst>
            <pc:docMk/>
            <pc:sldMk cId="2252620879" sldId="534"/>
            <ac:spMk id="3" creationId="{4D7FF546-2F91-6AA9-28D8-7AB2E20EEF01}"/>
          </ac:spMkLst>
        </pc:spChg>
      </pc:sldChg>
      <pc:sldChg chg="modSp mod">
        <pc:chgData name="Thompson, Wendy" userId="22467803-ed00-4dfe-8764-e6aa444c573c" providerId="ADAL" clId="{608C2A3A-AE42-4027-9FD2-B468BFA63FF1}" dt="2023-10-13T14:53:01.827" v="86" actId="20577"/>
        <pc:sldMkLst>
          <pc:docMk/>
          <pc:sldMk cId="3426286261" sldId="537"/>
        </pc:sldMkLst>
        <pc:spChg chg="mod">
          <ac:chgData name="Thompson, Wendy" userId="22467803-ed00-4dfe-8764-e6aa444c573c" providerId="ADAL" clId="{608C2A3A-AE42-4027-9FD2-B468BFA63FF1}" dt="2023-10-13T14:53:01.827" v="86" actId="20577"/>
          <ac:spMkLst>
            <pc:docMk/>
            <pc:sldMk cId="3426286261" sldId="537"/>
            <ac:spMk id="3" creationId="{531B044A-A09B-55C5-B010-2FE227E59F1E}"/>
          </ac:spMkLst>
        </pc:spChg>
      </pc:sldChg>
      <pc:sldChg chg="modSp mod">
        <pc:chgData name="Thompson, Wendy" userId="22467803-ed00-4dfe-8764-e6aa444c573c" providerId="ADAL" clId="{608C2A3A-AE42-4027-9FD2-B468BFA63FF1}" dt="2023-10-13T14:55:56.321" v="89" actId="20577"/>
        <pc:sldMkLst>
          <pc:docMk/>
          <pc:sldMk cId="136290975" sldId="540"/>
        </pc:sldMkLst>
        <pc:spChg chg="mod">
          <ac:chgData name="Thompson, Wendy" userId="22467803-ed00-4dfe-8764-e6aa444c573c" providerId="ADAL" clId="{608C2A3A-AE42-4027-9FD2-B468BFA63FF1}" dt="2023-10-13T14:55:56.321" v="89" actId="20577"/>
          <ac:spMkLst>
            <pc:docMk/>
            <pc:sldMk cId="136290975" sldId="540"/>
            <ac:spMk id="3" creationId="{C96914D1-AC62-18E4-223D-629516FD988C}"/>
          </ac:spMkLst>
        </pc:spChg>
      </pc:sldChg>
      <pc:sldChg chg="modSp mod">
        <pc:chgData name="Thompson, Wendy" userId="22467803-ed00-4dfe-8764-e6aa444c573c" providerId="ADAL" clId="{608C2A3A-AE42-4027-9FD2-B468BFA63FF1}" dt="2023-10-13T14:56:19.522" v="106" actId="20577"/>
        <pc:sldMkLst>
          <pc:docMk/>
          <pc:sldMk cId="27311777" sldId="555"/>
        </pc:sldMkLst>
        <pc:spChg chg="mod">
          <ac:chgData name="Thompson, Wendy" userId="22467803-ed00-4dfe-8764-e6aa444c573c" providerId="ADAL" clId="{608C2A3A-AE42-4027-9FD2-B468BFA63FF1}" dt="2023-10-13T14:56:19.522" v="106" actId="20577"/>
          <ac:spMkLst>
            <pc:docMk/>
            <pc:sldMk cId="27311777" sldId="555"/>
            <ac:spMk id="3" creationId="{19DF3D35-5F0B-0967-06B4-F743DE423EE0}"/>
          </ac:spMkLst>
        </pc:spChg>
      </pc:sldChg>
      <pc:sldChg chg="modSp mod">
        <pc:chgData name="Thompson, Wendy" userId="22467803-ed00-4dfe-8764-e6aa444c573c" providerId="ADAL" clId="{608C2A3A-AE42-4027-9FD2-B468BFA63FF1}" dt="2023-10-13T14:49:52.205" v="24" actId="13926"/>
        <pc:sldMkLst>
          <pc:docMk/>
          <pc:sldMk cId="3398863083" sldId="561"/>
        </pc:sldMkLst>
        <pc:spChg chg="mod">
          <ac:chgData name="Thompson, Wendy" userId="22467803-ed00-4dfe-8764-e6aa444c573c" providerId="ADAL" clId="{608C2A3A-AE42-4027-9FD2-B468BFA63FF1}" dt="2023-10-13T14:49:52.205" v="24" actId="13926"/>
          <ac:spMkLst>
            <pc:docMk/>
            <pc:sldMk cId="3398863083" sldId="561"/>
            <ac:spMk id="3" creationId="{7E292199-C094-CF1C-6C0D-E8985FD1303C}"/>
          </ac:spMkLst>
        </pc:spChg>
      </pc:sldChg>
      <pc:sldChg chg="modSp mod">
        <pc:chgData name="Thompson, Wendy" userId="22467803-ed00-4dfe-8764-e6aa444c573c" providerId="ADAL" clId="{608C2A3A-AE42-4027-9FD2-B468BFA63FF1}" dt="2023-10-13T14:51:36.296" v="31"/>
        <pc:sldMkLst>
          <pc:docMk/>
          <pc:sldMk cId="3994869889" sldId="564"/>
        </pc:sldMkLst>
        <pc:spChg chg="mod">
          <ac:chgData name="Thompson, Wendy" userId="22467803-ed00-4dfe-8764-e6aa444c573c" providerId="ADAL" clId="{608C2A3A-AE42-4027-9FD2-B468BFA63FF1}" dt="2023-10-13T14:51:36.296" v="31"/>
          <ac:spMkLst>
            <pc:docMk/>
            <pc:sldMk cId="3994869889" sldId="564"/>
            <ac:spMk id="3" creationId="{3E5EF1D4-728B-6A42-DFA2-A12975143F8D}"/>
          </ac:spMkLst>
        </pc:spChg>
      </pc:sldChg>
      <pc:sldChg chg="modSp mod">
        <pc:chgData name="Thompson, Wendy" userId="22467803-ed00-4dfe-8764-e6aa444c573c" providerId="ADAL" clId="{608C2A3A-AE42-4027-9FD2-B468BFA63FF1}" dt="2023-10-13T14:50:00.501" v="27" actId="20577"/>
        <pc:sldMkLst>
          <pc:docMk/>
          <pc:sldMk cId="1925747633" sldId="567"/>
        </pc:sldMkLst>
        <pc:spChg chg="mod">
          <ac:chgData name="Thompson, Wendy" userId="22467803-ed00-4dfe-8764-e6aa444c573c" providerId="ADAL" clId="{608C2A3A-AE42-4027-9FD2-B468BFA63FF1}" dt="2023-10-13T14:50:00.501" v="27" actId="20577"/>
          <ac:spMkLst>
            <pc:docMk/>
            <pc:sldMk cId="1925747633" sldId="567"/>
            <ac:spMk id="3" creationId="{EBC67CE3-A928-EF1E-991E-439401E72CAA}"/>
          </ac:spMkLst>
        </pc:spChg>
      </pc:sldChg>
      <pc:sldChg chg="modSp mod">
        <pc:chgData name="Thompson, Wendy" userId="22467803-ed00-4dfe-8764-e6aa444c573c" providerId="ADAL" clId="{608C2A3A-AE42-4027-9FD2-B468BFA63FF1}" dt="2023-10-13T14:50:06.920" v="30" actId="20577"/>
        <pc:sldMkLst>
          <pc:docMk/>
          <pc:sldMk cId="2270215006" sldId="570"/>
        </pc:sldMkLst>
        <pc:spChg chg="mod">
          <ac:chgData name="Thompson, Wendy" userId="22467803-ed00-4dfe-8764-e6aa444c573c" providerId="ADAL" clId="{608C2A3A-AE42-4027-9FD2-B468BFA63FF1}" dt="2023-10-13T14:50:06.920" v="30" actId="20577"/>
          <ac:spMkLst>
            <pc:docMk/>
            <pc:sldMk cId="2270215006" sldId="570"/>
            <ac:spMk id="3" creationId="{D03610E2-AD2B-7B76-18DE-C55BCDDE2610}"/>
          </ac:spMkLst>
        </pc:spChg>
      </pc:sldChg>
    </pc:docChg>
  </pc:docChgLst>
  <pc:docChgLst>
    <pc:chgData name="Veldhouse, Kristen" userId="282a0255-d94f-4733-b7bb-8e66b1c464f5" providerId="ADAL" clId="{2C0B7642-6F4E-4A48-A239-184285249262}"/>
    <pc:docChg chg="">
      <pc:chgData name="Veldhouse, Kristen" userId="282a0255-d94f-4733-b7bb-8e66b1c464f5" providerId="ADAL" clId="{2C0B7642-6F4E-4A48-A239-184285249262}" dt="2023-10-10T13:13:22.004" v="3"/>
      <pc:docMkLst>
        <pc:docMk/>
      </pc:docMkLst>
      <pc:sldChg chg="delCm">
        <pc:chgData name="Veldhouse, Kristen" userId="282a0255-d94f-4733-b7bb-8e66b1c464f5" providerId="ADAL" clId="{2C0B7642-6F4E-4A48-A239-184285249262}" dt="2023-10-10T13:13:18.171" v="2"/>
        <pc:sldMkLst>
          <pc:docMk/>
          <pc:sldMk cId="889316389" sldId="542"/>
        </pc:sldMkLst>
        <pc:extLst>
          <p:ext xmlns:p="http://schemas.openxmlformats.org/presentationml/2006/main" uri="{D6D511B9-2390-475A-947B-AFAB55BFBCF1}">
            <pc226:cmChg xmlns:pc226="http://schemas.microsoft.com/office/powerpoint/2022/06/main/command" chg="del">
              <pc226:chgData name="Veldhouse, Kristen" userId="282a0255-d94f-4733-b7bb-8e66b1c464f5" providerId="ADAL" clId="{2C0B7642-6F4E-4A48-A239-184285249262}" dt="2023-10-10T13:13:18.171" v="2"/>
              <pc2:cmMkLst xmlns:pc2="http://schemas.microsoft.com/office/powerpoint/2019/9/main/command">
                <pc:docMk/>
                <pc:sldMk cId="889316389" sldId="542"/>
                <pc2:cmMk id="{5021E2C5-658E-442B-83C7-ABA6967597C4}"/>
              </pc2:cmMkLst>
            </pc226:cmChg>
          </p:ext>
        </pc:extLst>
      </pc:sldChg>
      <pc:sldChg chg="delCm">
        <pc:chgData name="Veldhouse, Kristen" userId="282a0255-d94f-4733-b7bb-8e66b1c464f5" providerId="ADAL" clId="{2C0B7642-6F4E-4A48-A239-184285249262}" dt="2023-10-10T13:13:22.004" v="3"/>
        <pc:sldMkLst>
          <pc:docMk/>
          <pc:sldMk cId="3265495081" sldId="551"/>
        </pc:sldMkLst>
        <pc:extLst>
          <p:ext xmlns:p="http://schemas.openxmlformats.org/presentationml/2006/main" uri="{D6D511B9-2390-475A-947B-AFAB55BFBCF1}">
            <pc226:cmChg xmlns:pc226="http://schemas.microsoft.com/office/powerpoint/2022/06/main/command" chg="del">
              <pc226:chgData name="Veldhouse, Kristen" userId="282a0255-d94f-4733-b7bb-8e66b1c464f5" providerId="ADAL" clId="{2C0B7642-6F4E-4A48-A239-184285249262}" dt="2023-10-10T13:13:22.004" v="3"/>
              <pc2:cmMkLst xmlns:pc2="http://schemas.microsoft.com/office/powerpoint/2019/9/main/command">
                <pc:docMk/>
                <pc:sldMk cId="3265495081" sldId="551"/>
                <pc2:cmMk id="{3416AB2F-B3D7-48A7-9B7B-5DCD4F335D98}"/>
              </pc2:cmMkLst>
            </pc226:cmChg>
          </p:ext>
        </pc:extLst>
      </pc:sldChg>
      <pc:sldChg chg="delCm">
        <pc:chgData name="Veldhouse, Kristen" userId="282a0255-d94f-4733-b7bb-8e66b1c464f5" providerId="ADAL" clId="{2C0B7642-6F4E-4A48-A239-184285249262}" dt="2023-10-10T13:13:01.959" v="0"/>
        <pc:sldMkLst>
          <pc:docMk/>
          <pc:sldMk cId="922884812" sldId="560"/>
        </pc:sldMkLst>
        <pc:extLst>
          <p:ext xmlns:p="http://schemas.openxmlformats.org/presentationml/2006/main" uri="{D6D511B9-2390-475A-947B-AFAB55BFBCF1}">
            <pc226:cmChg xmlns:pc226="http://schemas.microsoft.com/office/powerpoint/2022/06/main/command" chg="del">
              <pc226:chgData name="Veldhouse, Kristen" userId="282a0255-d94f-4733-b7bb-8e66b1c464f5" providerId="ADAL" clId="{2C0B7642-6F4E-4A48-A239-184285249262}" dt="2023-10-10T13:13:01.959" v="0"/>
              <pc2:cmMkLst xmlns:pc2="http://schemas.microsoft.com/office/powerpoint/2019/9/main/command">
                <pc:docMk/>
                <pc:sldMk cId="922884812" sldId="560"/>
                <pc2:cmMk id="{B874CDEC-60A7-421D-9F87-5DFF78A672CE}"/>
              </pc2:cmMkLst>
            </pc226:cmChg>
          </p:ext>
        </pc:extLst>
      </pc:sldChg>
      <pc:sldChg chg="delCm">
        <pc:chgData name="Veldhouse, Kristen" userId="282a0255-d94f-4733-b7bb-8e66b1c464f5" providerId="ADAL" clId="{2C0B7642-6F4E-4A48-A239-184285249262}" dt="2023-10-10T13:13:08.921" v="1"/>
        <pc:sldMkLst>
          <pc:docMk/>
          <pc:sldMk cId="2481593897" sldId="569"/>
        </pc:sldMkLst>
        <pc:extLst>
          <p:ext xmlns:p="http://schemas.openxmlformats.org/presentationml/2006/main" uri="{D6D511B9-2390-475A-947B-AFAB55BFBCF1}">
            <pc226:cmChg xmlns:pc226="http://schemas.microsoft.com/office/powerpoint/2022/06/main/command" chg="del">
              <pc226:chgData name="Veldhouse, Kristen" userId="282a0255-d94f-4733-b7bb-8e66b1c464f5" providerId="ADAL" clId="{2C0B7642-6F4E-4A48-A239-184285249262}" dt="2023-10-10T13:13:08.921" v="1"/>
              <pc2:cmMkLst xmlns:pc2="http://schemas.microsoft.com/office/powerpoint/2019/9/main/command">
                <pc:docMk/>
                <pc:sldMk cId="2481593897" sldId="569"/>
                <pc2:cmMk id="{FC194171-CC7C-45DA-B868-6596EE55561D}"/>
              </pc2:cmMkLst>
            </pc226:cmChg>
          </p:ext>
        </pc:extLst>
      </pc:sldChg>
    </pc:docChg>
  </pc:docChgLst>
  <pc:docChgLst>
    <pc:chgData name="Brandt, Amanda" userId="98bd635c-9231-4513-970e-fec45e3d6331" providerId="ADAL" clId="{90FB8157-0D7F-4316-8172-228997AA50F2}"/>
    <pc:docChg chg="addSld delSld modSld sldOrd">
      <pc:chgData name="Brandt, Amanda" userId="98bd635c-9231-4513-970e-fec45e3d6331" providerId="ADAL" clId="{90FB8157-0D7F-4316-8172-228997AA50F2}" dt="2023-10-13T19:33:20.409" v="40" actId="14826"/>
      <pc:docMkLst>
        <pc:docMk/>
      </pc:docMkLst>
      <pc:sldChg chg="add">
        <pc:chgData name="Brandt, Amanda" userId="98bd635c-9231-4513-970e-fec45e3d6331" providerId="ADAL" clId="{90FB8157-0D7F-4316-8172-228997AA50F2}" dt="2023-10-13T19:11:31.082" v="0"/>
        <pc:sldMkLst>
          <pc:docMk/>
          <pc:sldMk cId="1247607663" sldId="410"/>
        </pc:sldMkLst>
      </pc:sldChg>
      <pc:sldChg chg="add">
        <pc:chgData name="Brandt, Amanda" userId="98bd635c-9231-4513-970e-fec45e3d6331" providerId="ADAL" clId="{90FB8157-0D7F-4316-8172-228997AA50F2}" dt="2023-10-13T19:11:31.082" v="0"/>
        <pc:sldMkLst>
          <pc:docMk/>
          <pc:sldMk cId="3940470500" sldId="430"/>
        </pc:sldMkLst>
      </pc:sldChg>
      <pc:sldChg chg="add">
        <pc:chgData name="Brandt, Amanda" userId="98bd635c-9231-4513-970e-fec45e3d6331" providerId="ADAL" clId="{90FB8157-0D7F-4316-8172-228997AA50F2}" dt="2023-10-13T19:11:31.082" v="0"/>
        <pc:sldMkLst>
          <pc:docMk/>
          <pc:sldMk cId="991746433" sldId="461"/>
        </pc:sldMkLst>
      </pc:sldChg>
      <pc:sldChg chg="add">
        <pc:chgData name="Brandt, Amanda" userId="98bd635c-9231-4513-970e-fec45e3d6331" providerId="ADAL" clId="{90FB8157-0D7F-4316-8172-228997AA50F2}" dt="2023-10-13T19:11:31.082" v="0"/>
        <pc:sldMkLst>
          <pc:docMk/>
          <pc:sldMk cId="2123530103" sldId="494"/>
        </pc:sldMkLst>
      </pc:sldChg>
      <pc:sldChg chg="modSp add mod">
        <pc:chgData name="Brandt, Amanda" userId="98bd635c-9231-4513-970e-fec45e3d6331" providerId="ADAL" clId="{90FB8157-0D7F-4316-8172-228997AA50F2}" dt="2023-10-13T19:31:37.401" v="39" actId="13926"/>
        <pc:sldMkLst>
          <pc:docMk/>
          <pc:sldMk cId="2806422359" sldId="505"/>
        </pc:sldMkLst>
        <pc:spChg chg="mod">
          <ac:chgData name="Brandt, Amanda" userId="98bd635c-9231-4513-970e-fec45e3d6331" providerId="ADAL" clId="{90FB8157-0D7F-4316-8172-228997AA50F2}" dt="2023-10-13T19:31:37.401" v="39" actId="13926"/>
          <ac:spMkLst>
            <pc:docMk/>
            <pc:sldMk cId="2806422359" sldId="505"/>
            <ac:spMk id="7" creationId="{0C4A1162-350F-4D1F-9D55-50DB29EA9988}"/>
          </ac:spMkLst>
        </pc:spChg>
      </pc:sldChg>
      <pc:sldChg chg="add">
        <pc:chgData name="Brandt, Amanda" userId="98bd635c-9231-4513-970e-fec45e3d6331" providerId="ADAL" clId="{90FB8157-0D7F-4316-8172-228997AA50F2}" dt="2023-10-13T19:11:31.082" v="0"/>
        <pc:sldMkLst>
          <pc:docMk/>
          <pc:sldMk cId="2583446766" sldId="506"/>
        </pc:sldMkLst>
      </pc:sldChg>
      <pc:sldChg chg="add">
        <pc:chgData name="Brandt, Amanda" userId="98bd635c-9231-4513-970e-fec45e3d6331" providerId="ADAL" clId="{90FB8157-0D7F-4316-8172-228997AA50F2}" dt="2023-10-13T19:11:31.082" v="0"/>
        <pc:sldMkLst>
          <pc:docMk/>
          <pc:sldMk cId="1165468324" sldId="507"/>
        </pc:sldMkLst>
      </pc:sldChg>
      <pc:sldChg chg="add">
        <pc:chgData name="Brandt, Amanda" userId="98bd635c-9231-4513-970e-fec45e3d6331" providerId="ADAL" clId="{90FB8157-0D7F-4316-8172-228997AA50F2}" dt="2023-10-13T19:11:31.082" v="0"/>
        <pc:sldMkLst>
          <pc:docMk/>
          <pc:sldMk cId="2184085385" sldId="508"/>
        </pc:sldMkLst>
      </pc:sldChg>
      <pc:sldChg chg="add">
        <pc:chgData name="Brandt, Amanda" userId="98bd635c-9231-4513-970e-fec45e3d6331" providerId="ADAL" clId="{90FB8157-0D7F-4316-8172-228997AA50F2}" dt="2023-10-13T19:11:31.082" v="0"/>
        <pc:sldMkLst>
          <pc:docMk/>
          <pc:sldMk cId="2411462209" sldId="509"/>
        </pc:sldMkLst>
      </pc:sldChg>
      <pc:sldChg chg="ord">
        <pc:chgData name="Brandt, Amanda" userId="98bd635c-9231-4513-970e-fec45e3d6331" providerId="ADAL" clId="{90FB8157-0D7F-4316-8172-228997AA50F2}" dt="2023-10-13T19:11:47.973" v="6"/>
        <pc:sldMkLst>
          <pc:docMk/>
          <pc:sldMk cId="1440009277" sldId="516"/>
        </pc:sldMkLst>
      </pc:sldChg>
      <pc:sldChg chg="add">
        <pc:chgData name="Brandt, Amanda" userId="98bd635c-9231-4513-970e-fec45e3d6331" providerId="ADAL" clId="{90FB8157-0D7F-4316-8172-228997AA50F2}" dt="2023-10-13T19:13:15.193" v="18"/>
        <pc:sldMkLst>
          <pc:docMk/>
          <pc:sldMk cId="391725090" sldId="517"/>
        </pc:sldMkLst>
      </pc:sldChg>
      <pc:sldChg chg="add">
        <pc:chgData name="Brandt, Amanda" userId="98bd635c-9231-4513-970e-fec45e3d6331" providerId="ADAL" clId="{90FB8157-0D7F-4316-8172-228997AA50F2}" dt="2023-10-13T19:13:15.193" v="18"/>
        <pc:sldMkLst>
          <pc:docMk/>
          <pc:sldMk cId="239498263" sldId="518"/>
        </pc:sldMkLst>
      </pc:sldChg>
      <pc:sldChg chg="add">
        <pc:chgData name="Brandt, Amanda" userId="98bd635c-9231-4513-970e-fec45e3d6331" providerId="ADAL" clId="{90FB8157-0D7F-4316-8172-228997AA50F2}" dt="2023-10-13T19:13:15.193" v="18"/>
        <pc:sldMkLst>
          <pc:docMk/>
          <pc:sldMk cId="2689293210" sldId="519"/>
        </pc:sldMkLst>
      </pc:sldChg>
      <pc:sldChg chg="del">
        <pc:chgData name="Brandt, Amanda" userId="98bd635c-9231-4513-970e-fec45e3d6331" providerId="ADAL" clId="{90FB8157-0D7F-4316-8172-228997AA50F2}" dt="2023-10-13T19:12:27.962" v="11" actId="2696"/>
        <pc:sldMkLst>
          <pc:docMk/>
          <pc:sldMk cId="3105253651" sldId="521"/>
        </pc:sldMkLst>
      </pc:sldChg>
      <pc:sldChg chg="del">
        <pc:chgData name="Brandt, Amanda" userId="98bd635c-9231-4513-970e-fec45e3d6331" providerId="ADAL" clId="{90FB8157-0D7F-4316-8172-228997AA50F2}" dt="2023-10-13T19:12:44.392" v="15" actId="47"/>
        <pc:sldMkLst>
          <pc:docMk/>
          <pc:sldMk cId="3093262282" sldId="522"/>
        </pc:sldMkLst>
      </pc:sldChg>
      <pc:sldChg chg="del">
        <pc:chgData name="Brandt, Amanda" userId="98bd635c-9231-4513-970e-fec45e3d6331" providerId="ADAL" clId="{90FB8157-0D7F-4316-8172-228997AA50F2}" dt="2023-10-13T19:13:00.284" v="17" actId="47"/>
        <pc:sldMkLst>
          <pc:docMk/>
          <pc:sldMk cId="3235487699" sldId="523"/>
        </pc:sldMkLst>
      </pc:sldChg>
      <pc:sldChg chg="modSp">
        <pc:chgData name="Brandt, Amanda" userId="98bd635c-9231-4513-970e-fec45e3d6331" providerId="ADAL" clId="{90FB8157-0D7F-4316-8172-228997AA50F2}" dt="2023-10-13T19:33:20.409" v="40" actId="14826"/>
        <pc:sldMkLst>
          <pc:docMk/>
          <pc:sldMk cId="4228444680" sldId="539"/>
        </pc:sldMkLst>
        <pc:picChg chg="mod">
          <ac:chgData name="Brandt, Amanda" userId="98bd635c-9231-4513-970e-fec45e3d6331" providerId="ADAL" clId="{90FB8157-0D7F-4316-8172-228997AA50F2}" dt="2023-10-13T19:33:20.409" v="40" actId="14826"/>
          <ac:picMkLst>
            <pc:docMk/>
            <pc:sldMk cId="4228444680" sldId="539"/>
            <ac:picMk id="5" creationId="{CDA21FC3-B318-CF38-8414-2258CED95B52}"/>
          </ac:picMkLst>
        </pc:picChg>
      </pc:sldChg>
      <pc:sldChg chg="add">
        <pc:chgData name="Brandt, Amanda" userId="98bd635c-9231-4513-970e-fec45e3d6331" providerId="ADAL" clId="{90FB8157-0D7F-4316-8172-228997AA50F2}" dt="2023-10-13T19:11:31.082" v="0"/>
        <pc:sldMkLst>
          <pc:docMk/>
          <pc:sldMk cId="3689062737" sldId="572"/>
        </pc:sldMkLst>
      </pc:sldChg>
      <pc:sldChg chg="add">
        <pc:chgData name="Brandt, Amanda" userId="98bd635c-9231-4513-970e-fec45e3d6331" providerId="ADAL" clId="{90FB8157-0D7F-4316-8172-228997AA50F2}" dt="2023-10-13T19:11:31.082" v="0"/>
        <pc:sldMkLst>
          <pc:docMk/>
          <pc:sldMk cId="1955139441" sldId="573"/>
        </pc:sldMkLst>
      </pc:sldChg>
      <pc:sldChg chg="add">
        <pc:chgData name="Brandt, Amanda" userId="98bd635c-9231-4513-970e-fec45e3d6331" providerId="ADAL" clId="{90FB8157-0D7F-4316-8172-228997AA50F2}" dt="2023-10-13T19:11:31.082" v="0"/>
        <pc:sldMkLst>
          <pc:docMk/>
          <pc:sldMk cId="978437841" sldId="574"/>
        </pc:sldMkLst>
      </pc:sldChg>
      <pc:sldChg chg="add">
        <pc:chgData name="Brandt, Amanda" userId="98bd635c-9231-4513-970e-fec45e3d6331" providerId="ADAL" clId="{90FB8157-0D7F-4316-8172-228997AA50F2}" dt="2023-10-13T19:11:31.082" v="0"/>
        <pc:sldMkLst>
          <pc:docMk/>
          <pc:sldMk cId="1043285080" sldId="575"/>
        </pc:sldMkLst>
      </pc:sldChg>
      <pc:sldChg chg="add">
        <pc:chgData name="Brandt, Amanda" userId="98bd635c-9231-4513-970e-fec45e3d6331" providerId="ADAL" clId="{90FB8157-0D7F-4316-8172-228997AA50F2}" dt="2023-10-13T19:11:31.082" v="0"/>
        <pc:sldMkLst>
          <pc:docMk/>
          <pc:sldMk cId="2141435287" sldId="576"/>
        </pc:sldMkLst>
      </pc:sldChg>
      <pc:sldChg chg="add">
        <pc:chgData name="Brandt, Amanda" userId="98bd635c-9231-4513-970e-fec45e3d6331" providerId="ADAL" clId="{90FB8157-0D7F-4316-8172-228997AA50F2}" dt="2023-10-13T19:11:31.082" v="0"/>
        <pc:sldMkLst>
          <pc:docMk/>
          <pc:sldMk cId="2293288631" sldId="577"/>
        </pc:sldMkLst>
      </pc:sldChg>
      <pc:sldChg chg="add">
        <pc:chgData name="Brandt, Amanda" userId="98bd635c-9231-4513-970e-fec45e3d6331" providerId="ADAL" clId="{90FB8157-0D7F-4316-8172-228997AA50F2}" dt="2023-10-13T19:11:31.082" v="0"/>
        <pc:sldMkLst>
          <pc:docMk/>
          <pc:sldMk cId="2601133108" sldId="578"/>
        </pc:sldMkLst>
      </pc:sldChg>
      <pc:sldChg chg="add">
        <pc:chgData name="Brandt, Amanda" userId="98bd635c-9231-4513-970e-fec45e3d6331" providerId="ADAL" clId="{90FB8157-0D7F-4316-8172-228997AA50F2}" dt="2023-10-13T19:11:31.082" v="0"/>
        <pc:sldMkLst>
          <pc:docMk/>
          <pc:sldMk cId="861426947" sldId="579"/>
        </pc:sldMkLst>
      </pc:sldChg>
      <pc:sldChg chg="add">
        <pc:chgData name="Brandt, Amanda" userId="98bd635c-9231-4513-970e-fec45e3d6331" providerId="ADAL" clId="{90FB8157-0D7F-4316-8172-228997AA50F2}" dt="2023-10-13T19:11:31.082" v="0"/>
        <pc:sldMkLst>
          <pc:docMk/>
          <pc:sldMk cId="3019616701" sldId="580"/>
        </pc:sldMkLst>
      </pc:sldChg>
      <pc:sldChg chg="add">
        <pc:chgData name="Brandt, Amanda" userId="98bd635c-9231-4513-970e-fec45e3d6331" providerId="ADAL" clId="{90FB8157-0D7F-4316-8172-228997AA50F2}" dt="2023-10-13T19:11:31.082" v="0"/>
        <pc:sldMkLst>
          <pc:docMk/>
          <pc:sldMk cId="496593282" sldId="581"/>
        </pc:sldMkLst>
      </pc:sldChg>
      <pc:sldChg chg="add">
        <pc:chgData name="Brandt, Amanda" userId="98bd635c-9231-4513-970e-fec45e3d6331" providerId="ADAL" clId="{90FB8157-0D7F-4316-8172-228997AA50F2}" dt="2023-10-13T19:11:31.082" v="0"/>
        <pc:sldMkLst>
          <pc:docMk/>
          <pc:sldMk cId="2907618793" sldId="582"/>
        </pc:sldMkLst>
      </pc:sldChg>
      <pc:sldChg chg="add">
        <pc:chgData name="Brandt, Amanda" userId="98bd635c-9231-4513-970e-fec45e3d6331" providerId="ADAL" clId="{90FB8157-0D7F-4316-8172-228997AA50F2}" dt="2023-10-13T19:11:31.082" v="0"/>
        <pc:sldMkLst>
          <pc:docMk/>
          <pc:sldMk cId="849317341" sldId="583"/>
        </pc:sldMkLst>
      </pc:sldChg>
      <pc:sldChg chg="add">
        <pc:chgData name="Brandt, Amanda" userId="98bd635c-9231-4513-970e-fec45e3d6331" providerId="ADAL" clId="{90FB8157-0D7F-4316-8172-228997AA50F2}" dt="2023-10-13T19:11:31.082" v="0"/>
        <pc:sldMkLst>
          <pc:docMk/>
          <pc:sldMk cId="980451243" sldId="584"/>
        </pc:sldMkLst>
      </pc:sldChg>
      <pc:sldChg chg="add">
        <pc:chgData name="Brandt, Amanda" userId="98bd635c-9231-4513-970e-fec45e3d6331" providerId="ADAL" clId="{90FB8157-0D7F-4316-8172-228997AA50F2}" dt="2023-10-13T19:11:31.082" v="0"/>
        <pc:sldMkLst>
          <pc:docMk/>
          <pc:sldMk cId="4046538200" sldId="585"/>
        </pc:sldMkLst>
      </pc:sldChg>
      <pc:sldChg chg="add ord">
        <pc:chgData name="Brandt, Amanda" userId="98bd635c-9231-4513-970e-fec45e3d6331" providerId="ADAL" clId="{90FB8157-0D7F-4316-8172-228997AA50F2}" dt="2023-10-13T19:12:14.764" v="10"/>
        <pc:sldMkLst>
          <pc:docMk/>
          <pc:sldMk cId="2320267283" sldId="586"/>
        </pc:sldMkLst>
      </pc:sldChg>
      <pc:sldChg chg="add del">
        <pc:chgData name="Brandt, Amanda" userId="98bd635c-9231-4513-970e-fec45e3d6331" providerId="ADAL" clId="{90FB8157-0D7F-4316-8172-228997AA50F2}" dt="2023-10-13T19:11:50.819" v="7" actId="2696"/>
        <pc:sldMkLst>
          <pc:docMk/>
          <pc:sldMk cId="3408490594" sldId="586"/>
        </pc:sldMkLst>
      </pc:sldChg>
      <pc:sldChg chg="add ord">
        <pc:chgData name="Brandt, Amanda" userId="98bd635c-9231-4513-970e-fec45e3d6331" providerId="ADAL" clId="{90FB8157-0D7F-4316-8172-228997AA50F2}" dt="2023-10-13T19:12:41.504" v="14"/>
        <pc:sldMkLst>
          <pc:docMk/>
          <pc:sldMk cId="1443242030" sldId="587"/>
        </pc:sldMkLst>
      </pc:sldChg>
      <pc:sldChg chg="add">
        <pc:chgData name="Brandt, Amanda" userId="98bd635c-9231-4513-970e-fec45e3d6331" providerId="ADAL" clId="{90FB8157-0D7F-4316-8172-228997AA50F2}" dt="2023-10-13T19:12:58.157" v="16"/>
        <pc:sldMkLst>
          <pc:docMk/>
          <pc:sldMk cId="543651213" sldId="588"/>
        </pc:sldMkLst>
      </pc:sldChg>
      <pc:sldChg chg="add">
        <pc:chgData name="Brandt, Amanda" userId="98bd635c-9231-4513-970e-fec45e3d6331" providerId="ADAL" clId="{90FB8157-0D7F-4316-8172-228997AA50F2}" dt="2023-10-13T19:13:15.193" v="18"/>
        <pc:sldMkLst>
          <pc:docMk/>
          <pc:sldMk cId="445935155" sldId="589"/>
        </pc:sldMkLst>
      </pc:sldChg>
      <pc:sldChg chg="add">
        <pc:chgData name="Brandt, Amanda" userId="98bd635c-9231-4513-970e-fec45e3d6331" providerId="ADAL" clId="{90FB8157-0D7F-4316-8172-228997AA50F2}" dt="2023-10-13T19:13:15.193" v="18"/>
        <pc:sldMkLst>
          <pc:docMk/>
          <pc:sldMk cId="2435221428" sldId="590"/>
        </pc:sldMkLst>
      </pc:sldChg>
      <pc:sldChg chg="add">
        <pc:chgData name="Brandt, Amanda" userId="98bd635c-9231-4513-970e-fec45e3d6331" providerId="ADAL" clId="{90FB8157-0D7F-4316-8172-228997AA50F2}" dt="2023-10-13T19:13:15.193" v="18"/>
        <pc:sldMkLst>
          <pc:docMk/>
          <pc:sldMk cId="567399707" sldId="591"/>
        </pc:sldMkLst>
      </pc:sldChg>
    </pc:docChg>
  </pc:docChgLst>
  <pc:docChgLst>
    <pc:chgData name="Hoevet, Doug" userId="S::doug.hoevet_nebraska.gov#ext#@hdrinc.onmicrosoft.com::b2449b95-e77a-46ac-87a1-10d672ee07ec" providerId="AD" clId="Web-{3162F92F-2B55-5572-AE48-BD269F81E77D}"/>
    <pc:docChg chg="addSld">
      <pc:chgData name="Hoevet, Doug" userId="S::doug.hoevet_nebraska.gov#ext#@hdrinc.onmicrosoft.com::b2449b95-e77a-46ac-87a1-10d672ee07ec" providerId="AD" clId="Web-{3162F92F-2B55-5572-AE48-BD269F81E77D}" dt="2023-10-13T20:23:33.181" v="1"/>
      <pc:docMkLst>
        <pc:docMk/>
      </pc:docMkLst>
      <pc:sldChg chg="new">
        <pc:chgData name="Hoevet, Doug" userId="S::doug.hoevet_nebraska.gov#ext#@hdrinc.onmicrosoft.com::b2449b95-e77a-46ac-87a1-10d672ee07ec" providerId="AD" clId="Web-{3162F92F-2B55-5572-AE48-BD269F81E77D}" dt="2023-10-13T20:22:37.758" v="0"/>
        <pc:sldMkLst>
          <pc:docMk/>
          <pc:sldMk cId="3972571358" sldId="592"/>
        </pc:sldMkLst>
      </pc:sldChg>
      <pc:sldChg chg="new">
        <pc:chgData name="Hoevet, Doug" userId="S::doug.hoevet_nebraska.gov#ext#@hdrinc.onmicrosoft.com::b2449b95-e77a-46ac-87a1-10d672ee07ec" providerId="AD" clId="Web-{3162F92F-2B55-5572-AE48-BD269F81E77D}" dt="2023-10-13T20:23:33.181" v="1"/>
        <pc:sldMkLst>
          <pc:docMk/>
          <pc:sldMk cId="3831060704" sldId="593"/>
        </pc:sldMkLst>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diagrams/colors1.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C5FACA-C1B3-4A15-945D-8305C91876E2}" type="doc">
      <dgm:prSet loTypeId="urn:microsoft.com/office/officeart/2008/layout/VerticalCurvedList" loCatId="list" qsTypeId="urn:microsoft.com/office/officeart/2005/8/quickstyle/simple1" qsCatId="simple" csTypeId="urn:microsoft.com/office/officeart/2005/8/colors/accent5_5" csCatId="accent5" phldr="1"/>
      <dgm:spPr/>
      <dgm:t>
        <a:bodyPr/>
        <a:lstStyle/>
        <a:p>
          <a:endParaRPr lang="en-US"/>
        </a:p>
      </dgm:t>
    </dgm:pt>
    <dgm:pt modelId="{C5874C9C-1559-4796-82C1-E161C85D8379}">
      <dgm:prSet/>
      <dgm:spPr/>
      <dgm:t>
        <a:bodyPr/>
        <a:lstStyle/>
        <a:p>
          <a:r>
            <a:rPr lang="en-US" dirty="0"/>
            <a:t>To improve utility coordination from Design through Construction.  </a:t>
          </a:r>
        </a:p>
      </dgm:t>
    </dgm:pt>
    <dgm:pt modelId="{D9715EE5-636D-4DCB-9FEC-D9F796CE041A}" type="parTrans" cxnId="{1C2ECF09-CC11-4324-A9DE-2E485BA80EC2}">
      <dgm:prSet/>
      <dgm:spPr/>
      <dgm:t>
        <a:bodyPr/>
        <a:lstStyle/>
        <a:p>
          <a:endParaRPr lang="en-US"/>
        </a:p>
      </dgm:t>
    </dgm:pt>
    <dgm:pt modelId="{D91A761B-2E76-4952-B544-6099F3854653}" type="sibTrans" cxnId="{1C2ECF09-CC11-4324-A9DE-2E485BA80EC2}">
      <dgm:prSet/>
      <dgm:spPr/>
      <dgm:t>
        <a:bodyPr/>
        <a:lstStyle/>
        <a:p>
          <a:endParaRPr lang="en-US"/>
        </a:p>
      </dgm:t>
    </dgm:pt>
    <dgm:pt modelId="{56D0DDB8-03A1-4541-806C-1F0B7DEC7A3C}" type="pres">
      <dgm:prSet presAssocID="{71C5FACA-C1B3-4A15-945D-8305C91876E2}" presName="Name0" presStyleCnt="0">
        <dgm:presLayoutVars>
          <dgm:chMax val="7"/>
          <dgm:chPref val="7"/>
          <dgm:dir/>
        </dgm:presLayoutVars>
      </dgm:prSet>
      <dgm:spPr/>
    </dgm:pt>
    <dgm:pt modelId="{FD3D2190-9B2D-43E0-889B-22BF3D611772}" type="pres">
      <dgm:prSet presAssocID="{71C5FACA-C1B3-4A15-945D-8305C91876E2}" presName="Name1" presStyleCnt="0"/>
      <dgm:spPr/>
    </dgm:pt>
    <dgm:pt modelId="{D04FF33B-973B-4E0D-9232-9D18AA3D7EB1}" type="pres">
      <dgm:prSet presAssocID="{71C5FACA-C1B3-4A15-945D-8305C91876E2}" presName="cycle" presStyleCnt="0"/>
      <dgm:spPr/>
    </dgm:pt>
    <dgm:pt modelId="{469CD4BA-077C-4FE7-ADEE-1063DAC5507D}" type="pres">
      <dgm:prSet presAssocID="{71C5FACA-C1B3-4A15-945D-8305C91876E2}" presName="srcNode" presStyleLbl="node1" presStyleIdx="0" presStyleCnt="1"/>
      <dgm:spPr/>
    </dgm:pt>
    <dgm:pt modelId="{F654FC20-3C48-4A80-9B22-D4D458DBBA45}" type="pres">
      <dgm:prSet presAssocID="{71C5FACA-C1B3-4A15-945D-8305C91876E2}" presName="conn" presStyleLbl="parChTrans1D2" presStyleIdx="0" presStyleCnt="1"/>
      <dgm:spPr/>
    </dgm:pt>
    <dgm:pt modelId="{03A7E20F-BDE3-4933-ABB8-27AA00B19BDA}" type="pres">
      <dgm:prSet presAssocID="{71C5FACA-C1B3-4A15-945D-8305C91876E2}" presName="extraNode" presStyleLbl="node1" presStyleIdx="0" presStyleCnt="1"/>
      <dgm:spPr/>
    </dgm:pt>
    <dgm:pt modelId="{B9CEAD89-8930-4667-AC27-BD527F7BA693}" type="pres">
      <dgm:prSet presAssocID="{71C5FACA-C1B3-4A15-945D-8305C91876E2}" presName="dstNode" presStyleLbl="node1" presStyleIdx="0" presStyleCnt="1"/>
      <dgm:spPr/>
    </dgm:pt>
    <dgm:pt modelId="{BD007C9B-7477-459A-9FCD-1F56E2A02C7F}" type="pres">
      <dgm:prSet presAssocID="{C5874C9C-1559-4796-82C1-E161C85D8379}" presName="text_1" presStyleLbl="node1" presStyleIdx="0" presStyleCnt="1">
        <dgm:presLayoutVars>
          <dgm:bulletEnabled val="1"/>
        </dgm:presLayoutVars>
      </dgm:prSet>
      <dgm:spPr/>
    </dgm:pt>
    <dgm:pt modelId="{5605DF17-7D2D-47D0-9071-2B7E47C17EDC}" type="pres">
      <dgm:prSet presAssocID="{C5874C9C-1559-4796-82C1-E161C85D8379}" presName="accent_1" presStyleCnt="0"/>
      <dgm:spPr/>
    </dgm:pt>
    <dgm:pt modelId="{B78E4E74-7E94-41AF-B40D-A38D3F1473DF}" type="pres">
      <dgm:prSet presAssocID="{C5874C9C-1559-4796-82C1-E161C85D8379}" presName="accentRepeatNode" presStyleLbl="solidFgAcc1" presStyleIdx="0" presStyleCnt="1"/>
      <dgm:spPr/>
    </dgm:pt>
  </dgm:ptLst>
  <dgm:cxnLst>
    <dgm:cxn modelId="{1C2ECF09-CC11-4324-A9DE-2E485BA80EC2}" srcId="{71C5FACA-C1B3-4A15-945D-8305C91876E2}" destId="{C5874C9C-1559-4796-82C1-E161C85D8379}" srcOrd="0" destOrd="0" parTransId="{D9715EE5-636D-4DCB-9FEC-D9F796CE041A}" sibTransId="{D91A761B-2E76-4952-B544-6099F3854653}"/>
    <dgm:cxn modelId="{9130DD2E-DF46-49F9-A2A0-E471423013AB}" type="presOf" srcId="{71C5FACA-C1B3-4A15-945D-8305C91876E2}" destId="{56D0DDB8-03A1-4541-806C-1F0B7DEC7A3C}" srcOrd="0" destOrd="0" presId="urn:microsoft.com/office/officeart/2008/layout/VerticalCurvedList"/>
    <dgm:cxn modelId="{69240AA2-966F-4444-AE2F-44C38E3BDCCE}" type="presOf" srcId="{C5874C9C-1559-4796-82C1-E161C85D8379}" destId="{BD007C9B-7477-459A-9FCD-1F56E2A02C7F}" srcOrd="0" destOrd="0" presId="urn:microsoft.com/office/officeart/2008/layout/VerticalCurvedList"/>
    <dgm:cxn modelId="{2459A1B1-F29E-48AC-A5A4-CA52AC8418A9}" type="presOf" srcId="{D91A761B-2E76-4952-B544-6099F3854653}" destId="{F654FC20-3C48-4A80-9B22-D4D458DBBA45}" srcOrd="0" destOrd="0" presId="urn:microsoft.com/office/officeart/2008/layout/VerticalCurvedList"/>
    <dgm:cxn modelId="{71EC84D3-E0A6-4F12-BD10-5FF46FB99996}" type="presParOf" srcId="{56D0DDB8-03A1-4541-806C-1F0B7DEC7A3C}" destId="{FD3D2190-9B2D-43E0-889B-22BF3D611772}" srcOrd="0" destOrd="0" presId="urn:microsoft.com/office/officeart/2008/layout/VerticalCurvedList"/>
    <dgm:cxn modelId="{08767D74-9256-4811-81BF-1EE1FCA38444}" type="presParOf" srcId="{FD3D2190-9B2D-43E0-889B-22BF3D611772}" destId="{D04FF33B-973B-4E0D-9232-9D18AA3D7EB1}" srcOrd="0" destOrd="0" presId="urn:microsoft.com/office/officeart/2008/layout/VerticalCurvedList"/>
    <dgm:cxn modelId="{2F0278FF-261B-4F3D-893B-A8B7B567AF27}" type="presParOf" srcId="{D04FF33B-973B-4E0D-9232-9D18AA3D7EB1}" destId="{469CD4BA-077C-4FE7-ADEE-1063DAC5507D}" srcOrd="0" destOrd="0" presId="urn:microsoft.com/office/officeart/2008/layout/VerticalCurvedList"/>
    <dgm:cxn modelId="{110321AD-BE45-4EB3-9643-955C62E29BCA}" type="presParOf" srcId="{D04FF33B-973B-4E0D-9232-9D18AA3D7EB1}" destId="{F654FC20-3C48-4A80-9B22-D4D458DBBA45}" srcOrd="1" destOrd="0" presId="urn:microsoft.com/office/officeart/2008/layout/VerticalCurvedList"/>
    <dgm:cxn modelId="{36403BDA-63A5-47C5-8B86-8410B6125347}" type="presParOf" srcId="{D04FF33B-973B-4E0D-9232-9D18AA3D7EB1}" destId="{03A7E20F-BDE3-4933-ABB8-27AA00B19BDA}" srcOrd="2" destOrd="0" presId="urn:microsoft.com/office/officeart/2008/layout/VerticalCurvedList"/>
    <dgm:cxn modelId="{6D17F193-D55F-42B3-B182-51D0373B7DAC}" type="presParOf" srcId="{D04FF33B-973B-4E0D-9232-9D18AA3D7EB1}" destId="{B9CEAD89-8930-4667-AC27-BD527F7BA693}" srcOrd="3" destOrd="0" presId="urn:microsoft.com/office/officeart/2008/layout/VerticalCurvedList"/>
    <dgm:cxn modelId="{723BCE39-A1BC-452B-85AB-5CE73F4798BB}" type="presParOf" srcId="{FD3D2190-9B2D-43E0-889B-22BF3D611772}" destId="{BD007C9B-7477-459A-9FCD-1F56E2A02C7F}" srcOrd="1" destOrd="0" presId="urn:microsoft.com/office/officeart/2008/layout/VerticalCurvedList"/>
    <dgm:cxn modelId="{6D53AA77-E446-4A8B-9A72-8C954269A307}" type="presParOf" srcId="{FD3D2190-9B2D-43E0-889B-22BF3D611772}" destId="{5605DF17-7D2D-47D0-9071-2B7E47C17EDC}" srcOrd="2" destOrd="0" presId="urn:microsoft.com/office/officeart/2008/layout/VerticalCurvedList"/>
    <dgm:cxn modelId="{1299E036-48A7-49DE-AADF-B0B72C0A9B50}" type="presParOf" srcId="{5605DF17-7D2D-47D0-9071-2B7E47C17EDC}" destId="{B78E4E74-7E94-41AF-B40D-A38D3F1473D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73F512-AB03-42E7-B46F-4D75E9D7D6C0}" type="doc">
      <dgm:prSet loTypeId="urn:microsoft.com/office/officeart/2005/8/layout/hierarchy1" loCatId="hierarchy" qsTypeId="urn:microsoft.com/office/officeart/2005/8/quickstyle/simple3" qsCatId="simple" csTypeId="urn:microsoft.com/office/officeart/2005/8/colors/accent5_2" csCatId="accent5"/>
      <dgm:spPr/>
      <dgm:t>
        <a:bodyPr/>
        <a:lstStyle/>
        <a:p>
          <a:endParaRPr lang="en-US"/>
        </a:p>
      </dgm:t>
    </dgm:pt>
    <dgm:pt modelId="{D6040719-7645-479F-9724-61D6C3DFDE28}">
      <dgm:prSet/>
      <dgm:spPr/>
      <dgm:t>
        <a:bodyPr/>
        <a:lstStyle/>
        <a:p>
          <a:r>
            <a:rPr lang="en-US" b="1" u="sng" dirty="0"/>
            <a:t>Communication</a:t>
          </a:r>
          <a:r>
            <a:rPr lang="en-US" dirty="0"/>
            <a:t> during planning and construction</a:t>
          </a:r>
        </a:p>
      </dgm:t>
    </dgm:pt>
    <dgm:pt modelId="{D2F6D544-5B1C-4980-8702-185CC61E8766}" type="parTrans" cxnId="{D5CB813A-0A32-4211-8912-D4AB3B5ECC1B}">
      <dgm:prSet/>
      <dgm:spPr/>
      <dgm:t>
        <a:bodyPr/>
        <a:lstStyle/>
        <a:p>
          <a:endParaRPr lang="en-US"/>
        </a:p>
      </dgm:t>
    </dgm:pt>
    <dgm:pt modelId="{95C399F9-4A94-466A-966A-5DC0DEE23462}" type="sibTrans" cxnId="{D5CB813A-0A32-4211-8912-D4AB3B5ECC1B}">
      <dgm:prSet/>
      <dgm:spPr/>
      <dgm:t>
        <a:bodyPr/>
        <a:lstStyle/>
        <a:p>
          <a:endParaRPr lang="en-US"/>
        </a:p>
      </dgm:t>
    </dgm:pt>
    <dgm:pt modelId="{7D03340A-5A66-4AD3-BF33-B80AA8353105}">
      <dgm:prSet/>
      <dgm:spPr/>
      <dgm:t>
        <a:bodyPr/>
        <a:lstStyle/>
        <a:p>
          <a:r>
            <a:rPr lang="en-US" dirty="0"/>
            <a:t>Improved utility </a:t>
          </a:r>
          <a:r>
            <a:rPr lang="en-US" b="1" u="sng" dirty="0"/>
            <a:t>data</a:t>
          </a:r>
          <a:r>
            <a:rPr lang="en-US" dirty="0"/>
            <a:t> collection and plan presentation</a:t>
          </a:r>
        </a:p>
      </dgm:t>
    </dgm:pt>
    <dgm:pt modelId="{A9C485B7-4B6B-4363-BCD6-D2A60F8253E0}" type="parTrans" cxnId="{9E91F181-53E6-46DF-B0C8-309D4E0B652F}">
      <dgm:prSet/>
      <dgm:spPr/>
      <dgm:t>
        <a:bodyPr/>
        <a:lstStyle/>
        <a:p>
          <a:endParaRPr lang="en-US"/>
        </a:p>
      </dgm:t>
    </dgm:pt>
    <dgm:pt modelId="{4E077581-1A30-404D-B00F-FD39CCDA3D0D}" type="sibTrans" cxnId="{9E91F181-53E6-46DF-B0C8-309D4E0B652F}">
      <dgm:prSet/>
      <dgm:spPr/>
      <dgm:t>
        <a:bodyPr/>
        <a:lstStyle/>
        <a:p>
          <a:endParaRPr lang="en-US"/>
        </a:p>
      </dgm:t>
    </dgm:pt>
    <dgm:pt modelId="{B97333A2-099C-4A66-AAEF-81C4288B9998}">
      <dgm:prSet/>
      <dgm:spPr/>
      <dgm:t>
        <a:bodyPr/>
        <a:lstStyle/>
        <a:p>
          <a:r>
            <a:rPr lang="en-US" dirty="0"/>
            <a:t>Construction </a:t>
          </a:r>
          <a:r>
            <a:rPr lang="en-US" b="1" u="sng" dirty="0"/>
            <a:t>schedule</a:t>
          </a:r>
          <a:r>
            <a:rPr lang="en-US" dirty="0"/>
            <a:t> coordination</a:t>
          </a:r>
        </a:p>
      </dgm:t>
    </dgm:pt>
    <dgm:pt modelId="{1831FEB0-9303-4B54-B134-50E17FF9C417}" type="parTrans" cxnId="{2758E5ED-4DB7-48E4-A0F3-684595B911E1}">
      <dgm:prSet/>
      <dgm:spPr/>
      <dgm:t>
        <a:bodyPr/>
        <a:lstStyle/>
        <a:p>
          <a:endParaRPr lang="en-US"/>
        </a:p>
      </dgm:t>
    </dgm:pt>
    <dgm:pt modelId="{9B3409F8-A981-4D1B-82BF-7EC23674A5C6}" type="sibTrans" cxnId="{2758E5ED-4DB7-48E4-A0F3-684595B911E1}">
      <dgm:prSet/>
      <dgm:spPr/>
      <dgm:t>
        <a:bodyPr/>
        <a:lstStyle/>
        <a:p>
          <a:endParaRPr lang="en-US"/>
        </a:p>
      </dgm:t>
    </dgm:pt>
    <dgm:pt modelId="{0B95040E-DC90-4AF4-82DD-A1494CE35840}" type="pres">
      <dgm:prSet presAssocID="{1073F512-AB03-42E7-B46F-4D75E9D7D6C0}" presName="hierChild1" presStyleCnt="0">
        <dgm:presLayoutVars>
          <dgm:chPref val="1"/>
          <dgm:dir/>
          <dgm:animOne val="branch"/>
          <dgm:animLvl val="lvl"/>
          <dgm:resizeHandles/>
        </dgm:presLayoutVars>
      </dgm:prSet>
      <dgm:spPr/>
    </dgm:pt>
    <dgm:pt modelId="{F8485DB6-81B8-4D5D-B232-E8AD6288891E}" type="pres">
      <dgm:prSet presAssocID="{D6040719-7645-479F-9724-61D6C3DFDE28}" presName="hierRoot1" presStyleCnt="0"/>
      <dgm:spPr/>
    </dgm:pt>
    <dgm:pt modelId="{98ED04CB-024C-4B7B-9C67-86809EA2EC1C}" type="pres">
      <dgm:prSet presAssocID="{D6040719-7645-479F-9724-61D6C3DFDE28}" presName="composite" presStyleCnt="0"/>
      <dgm:spPr/>
    </dgm:pt>
    <dgm:pt modelId="{EE797F84-005B-486C-BCA4-FF8C2F1F43F2}" type="pres">
      <dgm:prSet presAssocID="{D6040719-7645-479F-9724-61D6C3DFDE28}" presName="background" presStyleLbl="node0" presStyleIdx="0" presStyleCnt="3"/>
      <dgm:spPr/>
    </dgm:pt>
    <dgm:pt modelId="{B73ED4F7-CAE8-45A4-A534-F8E328A81965}" type="pres">
      <dgm:prSet presAssocID="{D6040719-7645-479F-9724-61D6C3DFDE28}" presName="text" presStyleLbl="fgAcc0" presStyleIdx="0" presStyleCnt="3">
        <dgm:presLayoutVars>
          <dgm:chPref val="3"/>
        </dgm:presLayoutVars>
      </dgm:prSet>
      <dgm:spPr/>
    </dgm:pt>
    <dgm:pt modelId="{FC1FEC6C-B09E-4E10-A3B2-66ED04CDAD8F}" type="pres">
      <dgm:prSet presAssocID="{D6040719-7645-479F-9724-61D6C3DFDE28}" presName="hierChild2" presStyleCnt="0"/>
      <dgm:spPr/>
    </dgm:pt>
    <dgm:pt modelId="{79C232E2-2861-4211-9F8A-B9BF284CB74B}" type="pres">
      <dgm:prSet presAssocID="{7D03340A-5A66-4AD3-BF33-B80AA8353105}" presName="hierRoot1" presStyleCnt="0"/>
      <dgm:spPr/>
    </dgm:pt>
    <dgm:pt modelId="{99B6406B-51D0-4D53-AD46-D128530D3AB6}" type="pres">
      <dgm:prSet presAssocID="{7D03340A-5A66-4AD3-BF33-B80AA8353105}" presName="composite" presStyleCnt="0"/>
      <dgm:spPr/>
    </dgm:pt>
    <dgm:pt modelId="{575538FB-5B9C-4CC1-9441-C0DFF3B8FDA0}" type="pres">
      <dgm:prSet presAssocID="{7D03340A-5A66-4AD3-BF33-B80AA8353105}" presName="background" presStyleLbl="node0" presStyleIdx="1" presStyleCnt="3"/>
      <dgm:spPr/>
    </dgm:pt>
    <dgm:pt modelId="{4C5469C3-9C74-46F7-9629-148D98B9DCB5}" type="pres">
      <dgm:prSet presAssocID="{7D03340A-5A66-4AD3-BF33-B80AA8353105}" presName="text" presStyleLbl="fgAcc0" presStyleIdx="1" presStyleCnt="3">
        <dgm:presLayoutVars>
          <dgm:chPref val="3"/>
        </dgm:presLayoutVars>
      </dgm:prSet>
      <dgm:spPr/>
    </dgm:pt>
    <dgm:pt modelId="{2D2D6EED-B8DF-4C02-BC98-455C4E2D0805}" type="pres">
      <dgm:prSet presAssocID="{7D03340A-5A66-4AD3-BF33-B80AA8353105}" presName="hierChild2" presStyleCnt="0"/>
      <dgm:spPr/>
    </dgm:pt>
    <dgm:pt modelId="{C914DCA7-B933-4EC3-9A80-4F0032279BFC}" type="pres">
      <dgm:prSet presAssocID="{B97333A2-099C-4A66-AAEF-81C4288B9998}" presName="hierRoot1" presStyleCnt="0"/>
      <dgm:spPr/>
    </dgm:pt>
    <dgm:pt modelId="{F1BF45C2-C42B-48FE-81D2-F0072BE1AD60}" type="pres">
      <dgm:prSet presAssocID="{B97333A2-099C-4A66-AAEF-81C4288B9998}" presName="composite" presStyleCnt="0"/>
      <dgm:spPr/>
    </dgm:pt>
    <dgm:pt modelId="{5CB84638-10DE-4FB4-8DB0-2D88E3968429}" type="pres">
      <dgm:prSet presAssocID="{B97333A2-099C-4A66-AAEF-81C4288B9998}" presName="background" presStyleLbl="node0" presStyleIdx="2" presStyleCnt="3"/>
      <dgm:spPr/>
    </dgm:pt>
    <dgm:pt modelId="{CCFD2324-A319-4BB8-9960-991D463CA60B}" type="pres">
      <dgm:prSet presAssocID="{B97333A2-099C-4A66-AAEF-81C4288B9998}" presName="text" presStyleLbl="fgAcc0" presStyleIdx="2" presStyleCnt="3">
        <dgm:presLayoutVars>
          <dgm:chPref val="3"/>
        </dgm:presLayoutVars>
      </dgm:prSet>
      <dgm:spPr/>
    </dgm:pt>
    <dgm:pt modelId="{767E107B-95E5-4012-95E2-DF210CFE8B7C}" type="pres">
      <dgm:prSet presAssocID="{B97333A2-099C-4A66-AAEF-81C4288B9998}" presName="hierChild2" presStyleCnt="0"/>
      <dgm:spPr/>
    </dgm:pt>
  </dgm:ptLst>
  <dgm:cxnLst>
    <dgm:cxn modelId="{D5CB813A-0A32-4211-8912-D4AB3B5ECC1B}" srcId="{1073F512-AB03-42E7-B46F-4D75E9D7D6C0}" destId="{D6040719-7645-479F-9724-61D6C3DFDE28}" srcOrd="0" destOrd="0" parTransId="{D2F6D544-5B1C-4980-8702-185CC61E8766}" sibTransId="{95C399F9-4A94-466A-966A-5DC0DEE23462}"/>
    <dgm:cxn modelId="{019A1F68-3938-447C-881E-03A6A423A155}" type="presOf" srcId="{B97333A2-099C-4A66-AAEF-81C4288B9998}" destId="{CCFD2324-A319-4BB8-9960-991D463CA60B}" srcOrd="0" destOrd="0" presId="urn:microsoft.com/office/officeart/2005/8/layout/hierarchy1"/>
    <dgm:cxn modelId="{59214C7C-B633-4749-BFC8-4BD47B4F5229}" type="presOf" srcId="{7D03340A-5A66-4AD3-BF33-B80AA8353105}" destId="{4C5469C3-9C74-46F7-9629-148D98B9DCB5}" srcOrd="0" destOrd="0" presId="urn:microsoft.com/office/officeart/2005/8/layout/hierarchy1"/>
    <dgm:cxn modelId="{9E91F181-53E6-46DF-B0C8-309D4E0B652F}" srcId="{1073F512-AB03-42E7-B46F-4D75E9D7D6C0}" destId="{7D03340A-5A66-4AD3-BF33-B80AA8353105}" srcOrd="1" destOrd="0" parTransId="{A9C485B7-4B6B-4363-BCD6-D2A60F8253E0}" sibTransId="{4E077581-1A30-404D-B00F-FD39CCDA3D0D}"/>
    <dgm:cxn modelId="{72CCEAC5-1463-42FD-86D0-FC5C31ECBFFC}" type="presOf" srcId="{D6040719-7645-479F-9724-61D6C3DFDE28}" destId="{B73ED4F7-CAE8-45A4-A534-F8E328A81965}" srcOrd="0" destOrd="0" presId="urn:microsoft.com/office/officeart/2005/8/layout/hierarchy1"/>
    <dgm:cxn modelId="{18A100E4-04B2-4E46-957C-19E8267345D4}" type="presOf" srcId="{1073F512-AB03-42E7-B46F-4D75E9D7D6C0}" destId="{0B95040E-DC90-4AF4-82DD-A1494CE35840}" srcOrd="0" destOrd="0" presId="urn:microsoft.com/office/officeart/2005/8/layout/hierarchy1"/>
    <dgm:cxn modelId="{2758E5ED-4DB7-48E4-A0F3-684595B911E1}" srcId="{1073F512-AB03-42E7-B46F-4D75E9D7D6C0}" destId="{B97333A2-099C-4A66-AAEF-81C4288B9998}" srcOrd="2" destOrd="0" parTransId="{1831FEB0-9303-4B54-B134-50E17FF9C417}" sibTransId="{9B3409F8-A981-4D1B-82BF-7EC23674A5C6}"/>
    <dgm:cxn modelId="{97F3715C-4DA9-4B28-8F21-085924974B93}" type="presParOf" srcId="{0B95040E-DC90-4AF4-82DD-A1494CE35840}" destId="{F8485DB6-81B8-4D5D-B232-E8AD6288891E}" srcOrd="0" destOrd="0" presId="urn:microsoft.com/office/officeart/2005/8/layout/hierarchy1"/>
    <dgm:cxn modelId="{92E140D1-74C5-480B-8FAD-877F16B8D1A9}" type="presParOf" srcId="{F8485DB6-81B8-4D5D-B232-E8AD6288891E}" destId="{98ED04CB-024C-4B7B-9C67-86809EA2EC1C}" srcOrd="0" destOrd="0" presId="urn:microsoft.com/office/officeart/2005/8/layout/hierarchy1"/>
    <dgm:cxn modelId="{9A3F6ABD-C8CB-4868-8E3D-569B9B1ACD1A}" type="presParOf" srcId="{98ED04CB-024C-4B7B-9C67-86809EA2EC1C}" destId="{EE797F84-005B-486C-BCA4-FF8C2F1F43F2}" srcOrd="0" destOrd="0" presId="urn:microsoft.com/office/officeart/2005/8/layout/hierarchy1"/>
    <dgm:cxn modelId="{0F97D5D2-85A0-4983-B991-96209C5A3305}" type="presParOf" srcId="{98ED04CB-024C-4B7B-9C67-86809EA2EC1C}" destId="{B73ED4F7-CAE8-45A4-A534-F8E328A81965}" srcOrd="1" destOrd="0" presId="urn:microsoft.com/office/officeart/2005/8/layout/hierarchy1"/>
    <dgm:cxn modelId="{67A569A3-3394-4EB2-9409-260F69449712}" type="presParOf" srcId="{F8485DB6-81B8-4D5D-B232-E8AD6288891E}" destId="{FC1FEC6C-B09E-4E10-A3B2-66ED04CDAD8F}" srcOrd="1" destOrd="0" presId="urn:microsoft.com/office/officeart/2005/8/layout/hierarchy1"/>
    <dgm:cxn modelId="{EB5366B6-7A66-4111-8111-7EE937360151}" type="presParOf" srcId="{0B95040E-DC90-4AF4-82DD-A1494CE35840}" destId="{79C232E2-2861-4211-9F8A-B9BF284CB74B}" srcOrd="1" destOrd="0" presId="urn:microsoft.com/office/officeart/2005/8/layout/hierarchy1"/>
    <dgm:cxn modelId="{02E7C750-FAC1-487A-8C5E-3A40A781B1F6}" type="presParOf" srcId="{79C232E2-2861-4211-9F8A-B9BF284CB74B}" destId="{99B6406B-51D0-4D53-AD46-D128530D3AB6}" srcOrd="0" destOrd="0" presId="urn:microsoft.com/office/officeart/2005/8/layout/hierarchy1"/>
    <dgm:cxn modelId="{27621DE7-096B-4835-B8D5-402EBBF2D900}" type="presParOf" srcId="{99B6406B-51D0-4D53-AD46-D128530D3AB6}" destId="{575538FB-5B9C-4CC1-9441-C0DFF3B8FDA0}" srcOrd="0" destOrd="0" presId="urn:microsoft.com/office/officeart/2005/8/layout/hierarchy1"/>
    <dgm:cxn modelId="{DD8B074A-B16F-49B0-9BD9-C738AC0F4363}" type="presParOf" srcId="{99B6406B-51D0-4D53-AD46-D128530D3AB6}" destId="{4C5469C3-9C74-46F7-9629-148D98B9DCB5}" srcOrd="1" destOrd="0" presId="urn:microsoft.com/office/officeart/2005/8/layout/hierarchy1"/>
    <dgm:cxn modelId="{CD0AFD5C-E3DA-44C4-95A9-6262C32F0612}" type="presParOf" srcId="{79C232E2-2861-4211-9F8A-B9BF284CB74B}" destId="{2D2D6EED-B8DF-4C02-BC98-455C4E2D0805}" srcOrd="1" destOrd="0" presId="urn:microsoft.com/office/officeart/2005/8/layout/hierarchy1"/>
    <dgm:cxn modelId="{D11A9EE5-51F0-4695-B4F2-656CE7914CE9}" type="presParOf" srcId="{0B95040E-DC90-4AF4-82DD-A1494CE35840}" destId="{C914DCA7-B933-4EC3-9A80-4F0032279BFC}" srcOrd="2" destOrd="0" presId="urn:microsoft.com/office/officeart/2005/8/layout/hierarchy1"/>
    <dgm:cxn modelId="{834C7BF3-D3B5-4187-B45D-EA059BCC3C94}" type="presParOf" srcId="{C914DCA7-B933-4EC3-9A80-4F0032279BFC}" destId="{F1BF45C2-C42B-48FE-81D2-F0072BE1AD60}" srcOrd="0" destOrd="0" presId="urn:microsoft.com/office/officeart/2005/8/layout/hierarchy1"/>
    <dgm:cxn modelId="{F083D3A0-6B70-44B4-87E4-052374618D6A}" type="presParOf" srcId="{F1BF45C2-C42B-48FE-81D2-F0072BE1AD60}" destId="{5CB84638-10DE-4FB4-8DB0-2D88E3968429}" srcOrd="0" destOrd="0" presId="urn:microsoft.com/office/officeart/2005/8/layout/hierarchy1"/>
    <dgm:cxn modelId="{9933F96A-BD6C-4EF5-9EA7-6CF0B45CD79E}" type="presParOf" srcId="{F1BF45C2-C42B-48FE-81D2-F0072BE1AD60}" destId="{CCFD2324-A319-4BB8-9960-991D463CA60B}" srcOrd="1" destOrd="0" presId="urn:microsoft.com/office/officeart/2005/8/layout/hierarchy1"/>
    <dgm:cxn modelId="{5AC8B4F6-B1FA-4DCB-AC0E-4671F59413C4}" type="presParOf" srcId="{C914DCA7-B933-4EC3-9A80-4F0032279BFC}" destId="{767E107B-95E5-4012-95E2-DF210CFE8B7C}"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24C559-6E95-4AB7-A017-5096B42C12FF}"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442650E3-B431-45C3-B6B8-E14CEA59073D}">
      <dgm:prSet phldrT="[Text]"/>
      <dgm:spPr/>
      <dgm:t>
        <a:bodyPr/>
        <a:lstStyle/>
        <a:p>
          <a:r>
            <a:rPr lang="en-US" dirty="0"/>
            <a:t>Kyle Keller</a:t>
          </a:r>
        </a:p>
      </dgm:t>
    </dgm:pt>
    <dgm:pt modelId="{6DCE14EF-22F5-43F1-95D4-031F3CEFA302}" type="parTrans" cxnId="{67793E00-D012-4C56-BAD8-34A65FEB47F5}">
      <dgm:prSet/>
      <dgm:spPr/>
      <dgm:t>
        <a:bodyPr/>
        <a:lstStyle/>
        <a:p>
          <a:endParaRPr lang="en-US"/>
        </a:p>
      </dgm:t>
    </dgm:pt>
    <dgm:pt modelId="{82B4767D-9D72-4DC7-8523-6739D1C5AE90}" type="sibTrans" cxnId="{67793E00-D012-4C56-BAD8-34A65FEB47F5}">
      <dgm:prSet/>
      <dgm:spPr/>
      <dgm:t>
        <a:bodyPr/>
        <a:lstStyle/>
        <a:p>
          <a:endParaRPr lang="en-US"/>
        </a:p>
      </dgm:t>
    </dgm:pt>
    <dgm:pt modelId="{A283D15A-509E-493B-B0A7-6C723011DD0C}">
      <dgm:prSet phldrT="[Text]"/>
      <dgm:spPr/>
      <dgm:t>
        <a:bodyPr/>
        <a:lstStyle/>
        <a:p>
          <a:r>
            <a:rPr lang="en-US" dirty="0"/>
            <a:t>Katie Acevedo</a:t>
          </a:r>
        </a:p>
      </dgm:t>
    </dgm:pt>
    <dgm:pt modelId="{5F3E55AF-3E03-496E-91E5-2523C27D28C3}" type="parTrans" cxnId="{8C6AB500-61B9-42E4-814B-6850488F4040}">
      <dgm:prSet/>
      <dgm:spPr/>
      <dgm:t>
        <a:bodyPr/>
        <a:lstStyle/>
        <a:p>
          <a:endParaRPr lang="en-US"/>
        </a:p>
      </dgm:t>
    </dgm:pt>
    <dgm:pt modelId="{A62C5B68-D2F8-4DFE-A8A9-F400F112C964}" type="sibTrans" cxnId="{8C6AB500-61B9-42E4-814B-6850488F4040}">
      <dgm:prSet/>
      <dgm:spPr/>
      <dgm:t>
        <a:bodyPr/>
        <a:lstStyle/>
        <a:p>
          <a:endParaRPr lang="en-US"/>
        </a:p>
      </dgm:t>
    </dgm:pt>
    <dgm:pt modelId="{FA148FCE-3A4A-4964-AFB6-CAD6D1713B4B}">
      <dgm:prSet/>
      <dgm:spPr/>
      <dgm:t>
        <a:bodyPr/>
        <a:lstStyle/>
        <a:p>
          <a:r>
            <a:rPr lang="en-US"/>
            <a:t>Katharine Fischer</a:t>
          </a:r>
        </a:p>
      </dgm:t>
    </dgm:pt>
    <dgm:pt modelId="{F56D22C3-A7F0-41DD-8CE0-FF42F496795B}" type="parTrans" cxnId="{37BCD167-654E-4A78-98BF-EED36854C92E}">
      <dgm:prSet/>
      <dgm:spPr/>
      <dgm:t>
        <a:bodyPr/>
        <a:lstStyle/>
        <a:p>
          <a:endParaRPr lang="en-US"/>
        </a:p>
      </dgm:t>
    </dgm:pt>
    <dgm:pt modelId="{64315E45-1187-4884-B609-9796F08DA139}" type="sibTrans" cxnId="{37BCD167-654E-4A78-98BF-EED36854C92E}">
      <dgm:prSet/>
      <dgm:spPr/>
      <dgm:t>
        <a:bodyPr/>
        <a:lstStyle/>
        <a:p>
          <a:endParaRPr lang="en-US"/>
        </a:p>
      </dgm:t>
    </dgm:pt>
    <dgm:pt modelId="{677CAA1C-069C-469D-AD5D-AE126A0DA21D}">
      <dgm:prSet/>
      <dgm:spPr/>
      <dgm:t>
        <a:bodyPr/>
        <a:lstStyle/>
        <a:p>
          <a:r>
            <a:rPr lang="en-US" dirty="0"/>
            <a:t>Don Horton</a:t>
          </a:r>
        </a:p>
      </dgm:t>
    </dgm:pt>
    <dgm:pt modelId="{98FEDAD0-1C60-4D2D-8479-B8364FFBCCB3}" type="parTrans" cxnId="{1646EB65-7998-4064-98AB-E98ACA2B9C40}">
      <dgm:prSet/>
      <dgm:spPr/>
      <dgm:t>
        <a:bodyPr/>
        <a:lstStyle/>
        <a:p>
          <a:endParaRPr lang="en-US"/>
        </a:p>
      </dgm:t>
    </dgm:pt>
    <dgm:pt modelId="{11A74BD9-8728-45E7-ADFC-84FC51573130}" type="sibTrans" cxnId="{1646EB65-7998-4064-98AB-E98ACA2B9C40}">
      <dgm:prSet/>
      <dgm:spPr/>
      <dgm:t>
        <a:bodyPr/>
        <a:lstStyle/>
        <a:p>
          <a:endParaRPr lang="en-US"/>
        </a:p>
      </dgm:t>
    </dgm:pt>
    <dgm:pt modelId="{7383B3B8-93BD-4B94-9220-0E2357F7D716}">
      <dgm:prSet/>
      <dgm:spPr/>
      <dgm:t>
        <a:bodyPr/>
        <a:lstStyle/>
        <a:p>
          <a:r>
            <a:rPr lang="en-US"/>
            <a:t>Rhett Robinson </a:t>
          </a:r>
        </a:p>
      </dgm:t>
    </dgm:pt>
    <dgm:pt modelId="{5C01FFD2-E9C7-4B1E-B77E-CA13E556821C}" type="sibTrans" cxnId="{6B9A332B-7F4D-4486-B16D-7782FC473AB0}">
      <dgm:prSet/>
      <dgm:spPr/>
      <dgm:t>
        <a:bodyPr/>
        <a:lstStyle/>
        <a:p>
          <a:endParaRPr lang="en-US"/>
        </a:p>
      </dgm:t>
    </dgm:pt>
    <dgm:pt modelId="{FA9972FA-77B8-4B77-93AE-D89E9251FACD}" type="parTrans" cxnId="{6B9A332B-7F4D-4486-B16D-7782FC473AB0}">
      <dgm:prSet/>
      <dgm:spPr/>
      <dgm:t>
        <a:bodyPr/>
        <a:lstStyle/>
        <a:p>
          <a:endParaRPr lang="en-US"/>
        </a:p>
      </dgm:t>
    </dgm:pt>
    <dgm:pt modelId="{7D34E784-A385-4F4F-BDBD-E648B854AA3B}">
      <dgm:prSet phldrT="[Text]"/>
      <dgm:spPr/>
      <dgm:t>
        <a:bodyPr/>
        <a:lstStyle/>
        <a:p>
          <a:r>
            <a:rPr lang="en-US"/>
            <a:t>Dave Hansen</a:t>
          </a:r>
        </a:p>
      </dgm:t>
    </dgm:pt>
    <dgm:pt modelId="{321EB766-BEA2-431F-911C-55776227346E}" type="sibTrans" cxnId="{6D45FDD3-573B-49D8-A184-D94FEA5DB563}">
      <dgm:prSet/>
      <dgm:spPr/>
      <dgm:t>
        <a:bodyPr/>
        <a:lstStyle/>
        <a:p>
          <a:endParaRPr lang="en-US"/>
        </a:p>
      </dgm:t>
    </dgm:pt>
    <dgm:pt modelId="{5B1A67C0-BFBC-4DF7-9F92-BDDC4F73EC1C}" type="parTrans" cxnId="{6D45FDD3-573B-49D8-A184-D94FEA5DB563}">
      <dgm:prSet/>
      <dgm:spPr/>
      <dgm:t>
        <a:bodyPr/>
        <a:lstStyle/>
        <a:p>
          <a:endParaRPr lang="en-US"/>
        </a:p>
      </dgm:t>
    </dgm:pt>
    <dgm:pt modelId="{298BCD42-057C-4B57-A8F4-CFC16E14331C}">
      <dgm:prSet phldrT="[Text]"/>
      <dgm:spPr/>
      <dgm:t>
        <a:bodyPr/>
        <a:lstStyle/>
        <a:p>
          <a:r>
            <a:rPr lang="en-US" dirty="0"/>
            <a:t>Curt Yager</a:t>
          </a:r>
        </a:p>
      </dgm:t>
    </dgm:pt>
    <dgm:pt modelId="{52E65F7B-7EE7-4BC3-A717-B7C8FA540240}" type="parTrans" cxnId="{F48F2225-D9C7-4434-BAEF-95B1C6735F54}">
      <dgm:prSet/>
      <dgm:spPr/>
      <dgm:t>
        <a:bodyPr/>
        <a:lstStyle/>
        <a:p>
          <a:endParaRPr lang="en-US"/>
        </a:p>
      </dgm:t>
    </dgm:pt>
    <dgm:pt modelId="{D7D2397B-8670-4CE4-8037-15464CA832A4}" type="sibTrans" cxnId="{F48F2225-D9C7-4434-BAEF-95B1C6735F54}">
      <dgm:prSet/>
      <dgm:spPr/>
      <dgm:t>
        <a:bodyPr/>
        <a:lstStyle/>
        <a:p>
          <a:endParaRPr lang="en-US"/>
        </a:p>
      </dgm:t>
    </dgm:pt>
    <dgm:pt modelId="{B306D77B-452A-4BC4-A3B1-A6A1D3A21959}" type="pres">
      <dgm:prSet presAssocID="{3B24C559-6E95-4AB7-A017-5096B42C12FF}" presName="hierChild1" presStyleCnt="0">
        <dgm:presLayoutVars>
          <dgm:chPref val="1"/>
          <dgm:dir/>
          <dgm:animOne val="branch"/>
          <dgm:animLvl val="lvl"/>
          <dgm:resizeHandles/>
        </dgm:presLayoutVars>
      </dgm:prSet>
      <dgm:spPr/>
    </dgm:pt>
    <dgm:pt modelId="{62C83019-4A79-46B0-990A-78F410DA377F}" type="pres">
      <dgm:prSet presAssocID="{442650E3-B431-45C3-B6B8-E14CEA59073D}" presName="hierRoot1" presStyleCnt="0"/>
      <dgm:spPr/>
    </dgm:pt>
    <dgm:pt modelId="{CDEED121-2CD9-400A-A4F9-1C361AB4214C}" type="pres">
      <dgm:prSet presAssocID="{442650E3-B431-45C3-B6B8-E14CEA59073D}" presName="composite" presStyleCnt="0"/>
      <dgm:spPr/>
    </dgm:pt>
    <dgm:pt modelId="{BC9390AC-FA21-4CEF-AF79-C04B766C661E}" type="pres">
      <dgm:prSet presAssocID="{442650E3-B431-45C3-B6B8-E14CEA59073D}" presName="image" presStyleLbl="node0"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41AFC04C-7900-45B9-807D-A8D26E3F3344}" type="pres">
      <dgm:prSet presAssocID="{442650E3-B431-45C3-B6B8-E14CEA59073D}" presName="text" presStyleLbl="revTx" presStyleIdx="0" presStyleCnt="7">
        <dgm:presLayoutVars>
          <dgm:chPref val="3"/>
        </dgm:presLayoutVars>
      </dgm:prSet>
      <dgm:spPr/>
    </dgm:pt>
    <dgm:pt modelId="{A363073D-F84D-4F66-BBDD-2AADD82AF9EE}" type="pres">
      <dgm:prSet presAssocID="{442650E3-B431-45C3-B6B8-E14CEA59073D}" presName="hierChild2" presStyleCnt="0"/>
      <dgm:spPr/>
    </dgm:pt>
    <dgm:pt modelId="{C848F3B4-6AC6-4072-A790-D53D891A5AC6}" type="pres">
      <dgm:prSet presAssocID="{5B1A67C0-BFBC-4DF7-9F92-BDDC4F73EC1C}" presName="Name10" presStyleLbl="parChTrans1D2" presStyleIdx="0" presStyleCnt="1"/>
      <dgm:spPr/>
    </dgm:pt>
    <dgm:pt modelId="{D88A7F2A-91D8-4E97-9BBB-48AE596C9694}" type="pres">
      <dgm:prSet presAssocID="{7D34E784-A385-4F4F-BDBD-E648B854AA3B}" presName="hierRoot2" presStyleCnt="0"/>
      <dgm:spPr/>
    </dgm:pt>
    <dgm:pt modelId="{D37BD19E-68D5-469A-A41D-F1615EE286C5}" type="pres">
      <dgm:prSet presAssocID="{7D34E784-A385-4F4F-BDBD-E648B854AA3B}" presName="composite2" presStyleCnt="0"/>
      <dgm:spPr/>
    </dgm:pt>
    <dgm:pt modelId="{D4F2FE48-06D2-4DFD-ACB9-8D43F9B5B71A}" type="pres">
      <dgm:prSet presAssocID="{7D34E784-A385-4F4F-BDBD-E648B854AA3B}" presName="image2" presStyleLbl="node2" presStyleIdx="0" presStyleCnt="1"/>
      <dgm:spPr>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dgm:spPr>
    </dgm:pt>
    <dgm:pt modelId="{28EE1773-C58E-4FF2-9788-9E819AA45F48}" type="pres">
      <dgm:prSet presAssocID="{7D34E784-A385-4F4F-BDBD-E648B854AA3B}" presName="text2" presStyleLbl="revTx" presStyleIdx="1" presStyleCnt="7">
        <dgm:presLayoutVars>
          <dgm:chPref val="3"/>
        </dgm:presLayoutVars>
      </dgm:prSet>
      <dgm:spPr/>
    </dgm:pt>
    <dgm:pt modelId="{738AF680-C693-48D7-839A-F37D9644F3B7}" type="pres">
      <dgm:prSet presAssocID="{7D34E784-A385-4F4F-BDBD-E648B854AA3B}" presName="hierChild3" presStyleCnt="0"/>
      <dgm:spPr/>
    </dgm:pt>
    <dgm:pt modelId="{489CC98B-99C8-4F1D-8730-312E834BD5B8}" type="pres">
      <dgm:prSet presAssocID="{F56D22C3-A7F0-41DD-8CE0-FF42F496795B}" presName="Name17" presStyleLbl="parChTrans1D3" presStyleIdx="0" presStyleCnt="1"/>
      <dgm:spPr/>
    </dgm:pt>
    <dgm:pt modelId="{11E068D6-EA76-4C12-94DC-F29C558C5301}" type="pres">
      <dgm:prSet presAssocID="{FA148FCE-3A4A-4964-AFB6-CAD6D1713B4B}" presName="hierRoot3" presStyleCnt="0"/>
      <dgm:spPr/>
    </dgm:pt>
    <dgm:pt modelId="{C6665F42-DFE8-4CAE-8484-E6DCF36CDCE2}" type="pres">
      <dgm:prSet presAssocID="{FA148FCE-3A4A-4964-AFB6-CAD6D1713B4B}" presName="composite3" presStyleCnt="0"/>
      <dgm:spPr/>
    </dgm:pt>
    <dgm:pt modelId="{FE102AD3-1F16-4328-8AEB-FA96DBCC521B}" type="pres">
      <dgm:prSet presAssocID="{FA148FCE-3A4A-4964-AFB6-CAD6D1713B4B}" presName="image3" presStyleLbl="node3" presStyleIdx="0" presStyleCnt="1"/>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7000" b="-17000"/>
          </a:stretch>
        </a:blipFill>
      </dgm:spPr>
    </dgm:pt>
    <dgm:pt modelId="{82DB298C-9AE1-4659-87AB-0EBEC7F61ECE}" type="pres">
      <dgm:prSet presAssocID="{FA148FCE-3A4A-4964-AFB6-CAD6D1713B4B}" presName="text3" presStyleLbl="revTx" presStyleIdx="2" presStyleCnt="7">
        <dgm:presLayoutVars>
          <dgm:chPref val="3"/>
        </dgm:presLayoutVars>
      </dgm:prSet>
      <dgm:spPr/>
    </dgm:pt>
    <dgm:pt modelId="{BD5B31DD-12E3-4910-A6C0-50415E573985}" type="pres">
      <dgm:prSet presAssocID="{FA148FCE-3A4A-4964-AFB6-CAD6D1713B4B}" presName="hierChild4" presStyleCnt="0"/>
      <dgm:spPr/>
    </dgm:pt>
    <dgm:pt modelId="{B4A890DC-0F83-4C10-9B11-7BE6C9758FCF}" type="pres">
      <dgm:prSet presAssocID="{5F3E55AF-3E03-496E-91E5-2523C27D28C3}" presName="Name23" presStyleLbl="parChTrans1D4" presStyleIdx="0" presStyleCnt="4"/>
      <dgm:spPr/>
    </dgm:pt>
    <dgm:pt modelId="{6507CBCB-5113-464B-B6FF-ED9028289CEA}" type="pres">
      <dgm:prSet presAssocID="{A283D15A-509E-493B-B0A7-6C723011DD0C}" presName="hierRoot4" presStyleCnt="0"/>
      <dgm:spPr/>
    </dgm:pt>
    <dgm:pt modelId="{67AA4A63-D664-42D0-B81C-C25EB35BCDA9}" type="pres">
      <dgm:prSet presAssocID="{A283D15A-509E-493B-B0A7-6C723011DD0C}" presName="composite4" presStyleCnt="0"/>
      <dgm:spPr/>
    </dgm:pt>
    <dgm:pt modelId="{AD196497-2DB9-4E2B-85D4-E0B951B9A35F}" type="pres">
      <dgm:prSet presAssocID="{A283D15A-509E-493B-B0A7-6C723011DD0C}" presName="image4" presStyleLbl="node4" presStyleIdx="0"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17000" b="-17000"/>
          </a:stretch>
        </a:blipFill>
      </dgm:spPr>
    </dgm:pt>
    <dgm:pt modelId="{8AEFA501-FEDA-4095-B3BF-6C7156BC4C2E}" type="pres">
      <dgm:prSet presAssocID="{A283D15A-509E-493B-B0A7-6C723011DD0C}" presName="text4" presStyleLbl="revTx" presStyleIdx="3" presStyleCnt="7">
        <dgm:presLayoutVars>
          <dgm:chPref val="3"/>
        </dgm:presLayoutVars>
      </dgm:prSet>
      <dgm:spPr/>
    </dgm:pt>
    <dgm:pt modelId="{3D713B5D-D3D9-4840-9D59-A31862D5849A}" type="pres">
      <dgm:prSet presAssocID="{A283D15A-509E-493B-B0A7-6C723011DD0C}" presName="hierChild5" presStyleCnt="0"/>
      <dgm:spPr/>
    </dgm:pt>
    <dgm:pt modelId="{2D56C816-F515-48AE-BAA8-A62FA6CCF5A9}" type="pres">
      <dgm:prSet presAssocID="{52E65F7B-7EE7-4BC3-A717-B7C8FA540240}" presName="Name23" presStyleLbl="parChTrans1D4" presStyleIdx="1" presStyleCnt="4"/>
      <dgm:spPr/>
    </dgm:pt>
    <dgm:pt modelId="{ED27FFE6-3F4F-4557-BE30-7DCF6EEBC6BA}" type="pres">
      <dgm:prSet presAssocID="{298BCD42-057C-4B57-A8F4-CFC16E14331C}" presName="hierRoot4" presStyleCnt="0"/>
      <dgm:spPr/>
    </dgm:pt>
    <dgm:pt modelId="{7FC0E154-2232-42B9-B334-21155747A599}" type="pres">
      <dgm:prSet presAssocID="{298BCD42-057C-4B57-A8F4-CFC16E14331C}" presName="composite4" presStyleCnt="0"/>
      <dgm:spPr/>
    </dgm:pt>
    <dgm:pt modelId="{92EF754A-E896-4E94-89BE-28429CC1D8E4}" type="pres">
      <dgm:prSet presAssocID="{298BCD42-057C-4B57-A8F4-CFC16E14331C}" presName="image4" presStyleLbl="node4" presStyleIdx="1"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dgm:spPr>
    </dgm:pt>
    <dgm:pt modelId="{A8EB90C8-D5A1-4D31-86C8-8C93279D5D1A}" type="pres">
      <dgm:prSet presAssocID="{298BCD42-057C-4B57-A8F4-CFC16E14331C}" presName="text4" presStyleLbl="revTx" presStyleIdx="4" presStyleCnt="7">
        <dgm:presLayoutVars>
          <dgm:chPref val="3"/>
        </dgm:presLayoutVars>
      </dgm:prSet>
      <dgm:spPr/>
    </dgm:pt>
    <dgm:pt modelId="{C445502A-9A8A-452D-8171-7F7982E6A831}" type="pres">
      <dgm:prSet presAssocID="{298BCD42-057C-4B57-A8F4-CFC16E14331C}" presName="hierChild5" presStyleCnt="0"/>
      <dgm:spPr/>
    </dgm:pt>
    <dgm:pt modelId="{10BE289F-ACAC-4079-9EA9-B6065A225F73}" type="pres">
      <dgm:prSet presAssocID="{98FEDAD0-1C60-4D2D-8479-B8364FFBCCB3}" presName="Name23" presStyleLbl="parChTrans1D4" presStyleIdx="2" presStyleCnt="4"/>
      <dgm:spPr/>
    </dgm:pt>
    <dgm:pt modelId="{CD7D4405-3A62-40C9-8DA6-4BF7C90F7CE7}" type="pres">
      <dgm:prSet presAssocID="{677CAA1C-069C-469D-AD5D-AE126A0DA21D}" presName="hierRoot4" presStyleCnt="0"/>
      <dgm:spPr/>
    </dgm:pt>
    <dgm:pt modelId="{ED57250F-A90D-429A-B56F-C908C8592BF1}" type="pres">
      <dgm:prSet presAssocID="{677CAA1C-069C-469D-AD5D-AE126A0DA21D}" presName="composite4" presStyleCnt="0"/>
      <dgm:spPr/>
    </dgm:pt>
    <dgm:pt modelId="{8B3D03D5-03D2-4EFA-AEEB-A17F67779D7B}" type="pres">
      <dgm:prSet presAssocID="{677CAA1C-069C-469D-AD5D-AE126A0DA21D}" presName="image4" presStyleLbl="node4" presStyleIdx="2" presStyleCnt="4"/>
      <dgm:spPr>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dgm:spPr>
    </dgm:pt>
    <dgm:pt modelId="{3256A3B7-3E36-4C10-822D-D473AB721B48}" type="pres">
      <dgm:prSet presAssocID="{677CAA1C-069C-469D-AD5D-AE126A0DA21D}" presName="text4" presStyleLbl="revTx" presStyleIdx="5" presStyleCnt="7">
        <dgm:presLayoutVars>
          <dgm:chPref val="3"/>
        </dgm:presLayoutVars>
      </dgm:prSet>
      <dgm:spPr/>
    </dgm:pt>
    <dgm:pt modelId="{6E045AE6-6CA7-4790-8C28-ABAAE2EA2EE3}" type="pres">
      <dgm:prSet presAssocID="{677CAA1C-069C-469D-AD5D-AE126A0DA21D}" presName="hierChild5" presStyleCnt="0"/>
      <dgm:spPr/>
    </dgm:pt>
    <dgm:pt modelId="{D93BEEE1-96B6-48C8-AAB7-C3E46D2C1B05}" type="pres">
      <dgm:prSet presAssocID="{FA9972FA-77B8-4B77-93AE-D89E9251FACD}" presName="Name23" presStyleLbl="parChTrans1D4" presStyleIdx="3" presStyleCnt="4"/>
      <dgm:spPr/>
    </dgm:pt>
    <dgm:pt modelId="{CBD3AB98-9475-464E-AD6D-B87234540886}" type="pres">
      <dgm:prSet presAssocID="{7383B3B8-93BD-4B94-9220-0E2357F7D716}" presName="hierRoot4" presStyleCnt="0"/>
      <dgm:spPr/>
    </dgm:pt>
    <dgm:pt modelId="{7F6DD2D8-8836-438C-8311-A906D2DD7F6E}" type="pres">
      <dgm:prSet presAssocID="{7383B3B8-93BD-4B94-9220-0E2357F7D716}" presName="composite4" presStyleCnt="0"/>
      <dgm:spPr/>
    </dgm:pt>
    <dgm:pt modelId="{832D8180-1C93-4903-9AF6-F0107B7EFF8F}" type="pres">
      <dgm:prSet presAssocID="{7383B3B8-93BD-4B94-9220-0E2357F7D716}" presName="image4" presStyleLbl="node4" presStyleIdx="3" presStyleCnt="4"/>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t="-17000" b="-17000"/>
          </a:stretch>
        </a:blipFill>
      </dgm:spPr>
    </dgm:pt>
    <dgm:pt modelId="{A3B9594C-8FD3-43DA-9E3C-EFF1C9566E66}" type="pres">
      <dgm:prSet presAssocID="{7383B3B8-93BD-4B94-9220-0E2357F7D716}" presName="text4" presStyleLbl="revTx" presStyleIdx="6" presStyleCnt="7">
        <dgm:presLayoutVars>
          <dgm:chPref val="3"/>
        </dgm:presLayoutVars>
      </dgm:prSet>
      <dgm:spPr/>
    </dgm:pt>
    <dgm:pt modelId="{ECF5D9D6-1197-4B99-81DB-C8E65999CCD6}" type="pres">
      <dgm:prSet presAssocID="{7383B3B8-93BD-4B94-9220-0E2357F7D716}" presName="hierChild5" presStyleCnt="0"/>
      <dgm:spPr/>
    </dgm:pt>
  </dgm:ptLst>
  <dgm:cxnLst>
    <dgm:cxn modelId="{67793E00-D012-4C56-BAD8-34A65FEB47F5}" srcId="{3B24C559-6E95-4AB7-A017-5096B42C12FF}" destId="{442650E3-B431-45C3-B6B8-E14CEA59073D}" srcOrd="0" destOrd="0" parTransId="{6DCE14EF-22F5-43F1-95D4-031F3CEFA302}" sibTransId="{82B4767D-9D72-4DC7-8523-6739D1C5AE90}"/>
    <dgm:cxn modelId="{8C6AB500-61B9-42E4-814B-6850488F4040}" srcId="{FA148FCE-3A4A-4964-AFB6-CAD6D1713B4B}" destId="{A283D15A-509E-493B-B0A7-6C723011DD0C}" srcOrd="0" destOrd="0" parTransId="{5F3E55AF-3E03-496E-91E5-2523C27D28C3}" sibTransId="{A62C5B68-D2F8-4DFE-A8A9-F400F112C964}"/>
    <dgm:cxn modelId="{C34B4913-DC5C-4192-AF32-737EB2E281DD}" type="presOf" srcId="{7383B3B8-93BD-4B94-9220-0E2357F7D716}" destId="{A3B9594C-8FD3-43DA-9E3C-EFF1C9566E66}" srcOrd="0" destOrd="0" presId="urn:microsoft.com/office/officeart/2009/layout/CirclePictureHierarchy"/>
    <dgm:cxn modelId="{6CAAE61D-1D30-480D-AB21-F3076858E7B8}" type="presOf" srcId="{3B24C559-6E95-4AB7-A017-5096B42C12FF}" destId="{B306D77B-452A-4BC4-A3B1-A6A1D3A21959}" srcOrd="0" destOrd="0" presId="urn:microsoft.com/office/officeart/2009/layout/CirclePictureHierarchy"/>
    <dgm:cxn modelId="{F48F2225-D9C7-4434-BAEF-95B1C6735F54}" srcId="{FA148FCE-3A4A-4964-AFB6-CAD6D1713B4B}" destId="{298BCD42-057C-4B57-A8F4-CFC16E14331C}" srcOrd="1" destOrd="0" parTransId="{52E65F7B-7EE7-4BC3-A717-B7C8FA540240}" sibTransId="{D7D2397B-8670-4CE4-8037-15464CA832A4}"/>
    <dgm:cxn modelId="{32C6E625-B41F-476E-8E62-F871A748017B}" type="presOf" srcId="{7D34E784-A385-4F4F-BDBD-E648B854AA3B}" destId="{28EE1773-C58E-4FF2-9788-9E819AA45F48}" srcOrd="0" destOrd="0" presId="urn:microsoft.com/office/officeart/2009/layout/CirclePictureHierarchy"/>
    <dgm:cxn modelId="{6B9A332B-7F4D-4486-B16D-7782FC473AB0}" srcId="{FA148FCE-3A4A-4964-AFB6-CAD6D1713B4B}" destId="{7383B3B8-93BD-4B94-9220-0E2357F7D716}" srcOrd="3" destOrd="0" parTransId="{FA9972FA-77B8-4B77-93AE-D89E9251FACD}" sibTransId="{5C01FFD2-E9C7-4B1E-B77E-CA13E556821C}"/>
    <dgm:cxn modelId="{852AE964-DB86-4F34-A643-E500F30C45BC}" type="presOf" srcId="{F56D22C3-A7F0-41DD-8CE0-FF42F496795B}" destId="{489CC98B-99C8-4F1D-8730-312E834BD5B8}" srcOrd="0" destOrd="0" presId="urn:microsoft.com/office/officeart/2009/layout/CirclePictureHierarchy"/>
    <dgm:cxn modelId="{1646EB65-7998-4064-98AB-E98ACA2B9C40}" srcId="{FA148FCE-3A4A-4964-AFB6-CAD6D1713B4B}" destId="{677CAA1C-069C-469D-AD5D-AE126A0DA21D}" srcOrd="2" destOrd="0" parTransId="{98FEDAD0-1C60-4D2D-8479-B8364FFBCCB3}" sibTransId="{11A74BD9-8728-45E7-ADFC-84FC51573130}"/>
    <dgm:cxn modelId="{37BCD167-654E-4A78-98BF-EED36854C92E}" srcId="{7D34E784-A385-4F4F-BDBD-E648B854AA3B}" destId="{FA148FCE-3A4A-4964-AFB6-CAD6D1713B4B}" srcOrd="0" destOrd="0" parTransId="{F56D22C3-A7F0-41DD-8CE0-FF42F496795B}" sibTransId="{64315E45-1187-4884-B609-9796F08DA139}"/>
    <dgm:cxn modelId="{72CBAC48-BBF5-435E-A0B9-D44E58E01716}" type="presOf" srcId="{A283D15A-509E-493B-B0A7-6C723011DD0C}" destId="{8AEFA501-FEDA-4095-B3BF-6C7156BC4C2E}" srcOrd="0" destOrd="0" presId="urn:microsoft.com/office/officeart/2009/layout/CirclePictureHierarchy"/>
    <dgm:cxn modelId="{0C669370-6B76-4350-89F1-3956F40B78D5}" type="presOf" srcId="{52E65F7B-7EE7-4BC3-A717-B7C8FA540240}" destId="{2D56C816-F515-48AE-BAA8-A62FA6CCF5A9}" srcOrd="0" destOrd="0" presId="urn:microsoft.com/office/officeart/2009/layout/CirclePictureHierarchy"/>
    <dgm:cxn modelId="{3024DB72-D2DB-4F0A-8B6F-54227B9B67A5}" type="presOf" srcId="{298BCD42-057C-4B57-A8F4-CFC16E14331C}" destId="{A8EB90C8-D5A1-4D31-86C8-8C93279D5D1A}" srcOrd="0" destOrd="0" presId="urn:microsoft.com/office/officeart/2009/layout/CirclePictureHierarchy"/>
    <dgm:cxn modelId="{7EF6A578-A6BD-4D13-B74F-F5FF4639738B}" type="presOf" srcId="{677CAA1C-069C-469D-AD5D-AE126A0DA21D}" destId="{3256A3B7-3E36-4C10-822D-D473AB721B48}" srcOrd="0" destOrd="0" presId="urn:microsoft.com/office/officeart/2009/layout/CirclePictureHierarchy"/>
    <dgm:cxn modelId="{1149077E-78D6-4058-B09A-A8F4FE35E9BC}" type="presOf" srcId="{FA148FCE-3A4A-4964-AFB6-CAD6D1713B4B}" destId="{82DB298C-9AE1-4659-87AB-0EBEC7F61ECE}" srcOrd="0" destOrd="0" presId="urn:microsoft.com/office/officeart/2009/layout/CirclePictureHierarchy"/>
    <dgm:cxn modelId="{5401A09E-5256-4B87-8CBA-8EF8B57372D0}" type="presOf" srcId="{5B1A67C0-BFBC-4DF7-9F92-BDDC4F73EC1C}" destId="{C848F3B4-6AC6-4072-A790-D53D891A5AC6}" srcOrd="0" destOrd="0" presId="urn:microsoft.com/office/officeart/2009/layout/CirclePictureHierarchy"/>
    <dgm:cxn modelId="{C826F3B3-0DCF-4639-B5F5-F43579EEB9B7}" type="presOf" srcId="{FA9972FA-77B8-4B77-93AE-D89E9251FACD}" destId="{D93BEEE1-96B6-48C8-AAB7-C3E46D2C1B05}" srcOrd="0" destOrd="0" presId="urn:microsoft.com/office/officeart/2009/layout/CirclePictureHierarchy"/>
    <dgm:cxn modelId="{06FD07B5-40D6-42D7-92AA-0DA3B1E948E2}" type="presOf" srcId="{5F3E55AF-3E03-496E-91E5-2523C27D28C3}" destId="{B4A890DC-0F83-4C10-9B11-7BE6C9758FCF}" srcOrd="0" destOrd="0" presId="urn:microsoft.com/office/officeart/2009/layout/CirclePictureHierarchy"/>
    <dgm:cxn modelId="{64AFD4CC-7B32-4EE3-9A12-5AD63583B0D2}" type="presOf" srcId="{442650E3-B431-45C3-B6B8-E14CEA59073D}" destId="{41AFC04C-7900-45B9-807D-A8D26E3F3344}" srcOrd="0" destOrd="0" presId="urn:microsoft.com/office/officeart/2009/layout/CirclePictureHierarchy"/>
    <dgm:cxn modelId="{6D45FDD3-573B-49D8-A184-D94FEA5DB563}" srcId="{442650E3-B431-45C3-B6B8-E14CEA59073D}" destId="{7D34E784-A385-4F4F-BDBD-E648B854AA3B}" srcOrd="0" destOrd="0" parTransId="{5B1A67C0-BFBC-4DF7-9F92-BDDC4F73EC1C}" sibTransId="{321EB766-BEA2-431F-911C-55776227346E}"/>
    <dgm:cxn modelId="{C7B3BAF9-A999-454C-9E87-3B579B82CDD9}" type="presOf" srcId="{98FEDAD0-1C60-4D2D-8479-B8364FFBCCB3}" destId="{10BE289F-ACAC-4079-9EA9-B6065A225F73}" srcOrd="0" destOrd="0" presId="urn:microsoft.com/office/officeart/2009/layout/CirclePictureHierarchy"/>
    <dgm:cxn modelId="{EF42F880-E5F9-467E-989A-13760A6E3534}" type="presParOf" srcId="{B306D77B-452A-4BC4-A3B1-A6A1D3A21959}" destId="{62C83019-4A79-46B0-990A-78F410DA377F}" srcOrd="0" destOrd="0" presId="urn:microsoft.com/office/officeart/2009/layout/CirclePictureHierarchy"/>
    <dgm:cxn modelId="{C0FFF8F9-3779-4A91-9300-C328BF80479D}" type="presParOf" srcId="{62C83019-4A79-46B0-990A-78F410DA377F}" destId="{CDEED121-2CD9-400A-A4F9-1C361AB4214C}" srcOrd="0" destOrd="0" presId="urn:microsoft.com/office/officeart/2009/layout/CirclePictureHierarchy"/>
    <dgm:cxn modelId="{49308C3F-AE7C-46CE-BE8B-E47952254ED2}" type="presParOf" srcId="{CDEED121-2CD9-400A-A4F9-1C361AB4214C}" destId="{BC9390AC-FA21-4CEF-AF79-C04B766C661E}" srcOrd="0" destOrd="0" presId="urn:microsoft.com/office/officeart/2009/layout/CirclePictureHierarchy"/>
    <dgm:cxn modelId="{17DD5172-3329-4D36-9FB2-9963E2AF0155}" type="presParOf" srcId="{CDEED121-2CD9-400A-A4F9-1C361AB4214C}" destId="{41AFC04C-7900-45B9-807D-A8D26E3F3344}" srcOrd="1" destOrd="0" presId="urn:microsoft.com/office/officeart/2009/layout/CirclePictureHierarchy"/>
    <dgm:cxn modelId="{156E18D3-B29A-4502-8279-F59A84F8777A}" type="presParOf" srcId="{62C83019-4A79-46B0-990A-78F410DA377F}" destId="{A363073D-F84D-4F66-BBDD-2AADD82AF9EE}" srcOrd="1" destOrd="0" presId="urn:microsoft.com/office/officeart/2009/layout/CirclePictureHierarchy"/>
    <dgm:cxn modelId="{CD320161-FBF9-4E6D-A087-3D8F035589B2}" type="presParOf" srcId="{A363073D-F84D-4F66-BBDD-2AADD82AF9EE}" destId="{C848F3B4-6AC6-4072-A790-D53D891A5AC6}" srcOrd="0" destOrd="0" presId="urn:microsoft.com/office/officeart/2009/layout/CirclePictureHierarchy"/>
    <dgm:cxn modelId="{A3C9D10E-5A12-4633-805B-4D28627191EC}" type="presParOf" srcId="{A363073D-F84D-4F66-BBDD-2AADD82AF9EE}" destId="{D88A7F2A-91D8-4E97-9BBB-48AE596C9694}" srcOrd="1" destOrd="0" presId="urn:microsoft.com/office/officeart/2009/layout/CirclePictureHierarchy"/>
    <dgm:cxn modelId="{588A4D67-55F1-4517-95BC-DFB148EB960E}" type="presParOf" srcId="{D88A7F2A-91D8-4E97-9BBB-48AE596C9694}" destId="{D37BD19E-68D5-469A-A41D-F1615EE286C5}" srcOrd="0" destOrd="0" presId="urn:microsoft.com/office/officeart/2009/layout/CirclePictureHierarchy"/>
    <dgm:cxn modelId="{954240DC-8C8F-4ADE-970F-1AA0275D6B19}" type="presParOf" srcId="{D37BD19E-68D5-469A-A41D-F1615EE286C5}" destId="{D4F2FE48-06D2-4DFD-ACB9-8D43F9B5B71A}" srcOrd="0" destOrd="0" presId="urn:microsoft.com/office/officeart/2009/layout/CirclePictureHierarchy"/>
    <dgm:cxn modelId="{41D30942-3DB3-4321-A888-0C9C90A03B4B}" type="presParOf" srcId="{D37BD19E-68D5-469A-A41D-F1615EE286C5}" destId="{28EE1773-C58E-4FF2-9788-9E819AA45F48}" srcOrd="1" destOrd="0" presId="urn:microsoft.com/office/officeart/2009/layout/CirclePictureHierarchy"/>
    <dgm:cxn modelId="{7142BD05-4B45-4E2C-8D8E-76CAB065C87A}" type="presParOf" srcId="{D88A7F2A-91D8-4E97-9BBB-48AE596C9694}" destId="{738AF680-C693-48D7-839A-F37D9644F3B7}" srcOrd="1" destOrd="0" presId="urn:microsoft.com/office/officeart/2009/layout/CirclePictureHierarchy"/>
    <dgm:cxn modelId="{296C41A1-A5E6-40E1-B509-1A42BA57C3BE}" type="presParOf" srcId="{738AF680-C693-48D7-839A-F37D9644F3B7}" destId="{489CC98B-99C8-4F1D-8730-312E834BD5B8}" srcOrd="0" destOrd="0" presId="urn:microsoft.com/office/officeart/2009/layout/CirclePictureHierarchy"/>
    <dgm:cxn modelId="{C3BDFC39-37E3-4BF9-9246-C4CFA764CE65}" type="presParOf" srcId="{738AF680-C693-48D7-839A-F37D9644F3B7}" destId="{11E068D6-EA76-4C12-94DC-F29C558C5301}" srcOrd="1" destOrd="0" presId="urn:microsoft.com/office/officeart/2009/layout/CirclePictureHierarchy"/>
    <dgm:cxn modelId="{45579401-49D1-4459-92A6-AA6B176920F1}" type="presParOf" srcId="{11E068D6-EA76-4C12-94DC-F29C558C5301}" destId="{C6665F42-DFE8-4CAE-8484-E6DCF36CDCE2}" srcOrd="0" destOrd="0" presId="urn:microsoft.com/office/officeart/2009/layout/CirclePictureHierarchy"/>
    <dgm:cxn modelId="{E2350D1D-3963-4DD5-9F57-260708BF0AD0}" type="presParOf" srcId="{C6665F42-DFE8-4CAE-8484-E6DCF36CDCE2}" destId="{FE102AD3-1F16-4328-8AEB-FA96DBCC521B}" srcOrd="0" destOrd="0" presId="urn:microsoft.com/office/officeart/2009/layout/CirclePictureHierarchy"/>
    <dgm:cxn modelId="{EF60440D-A2D1-4305-B0B9-A145F24C304D}" type="presParOf" srcId="{C6665F42-DFE8-4CAE-8484-E6DCF36CDCE2}" destId="{82DB298C-9AE1-4659-87AB-0EBEC7F61ECE}" srcOrd="1" destOrd="0" presId="urn:microsoft.com/office/officeart/2009/layout/CirclePictureHierarchy"/>
    <dgm:cxn modelId="{23E2096A-5C59-4E0C-AB04-3CF0F6956C6B}" type="presParOf" srcId="{11E068D6-EA76-4C12-94DC-F29C558C5301}" destId="{BD5B31DD-12E3-4910-A6C0-50415E573985}" srcOrd="1" destOrd="0" presId="urn:microsoft.com/office/officeart/2009/layout/CirclePictureHierarchy"/>
    <dgm:cxn modelId="{6857E1C2-1DA7-4E88-8358-F6005E34414C}" type="presParOf" srcId="{BD5B31DD-12E3-4910-A6C0-50415E573985}" destId="{B4A890DC-0F83-4C10-9B11-7BE6C9758FCF}" srcOrd="0" destOrd="0" presId="urn:microsoft.com/office/officeart/2009/layout/CirclePictureHierarchy"/>
    <dgm:cxn modelId="{29F4A465-317B-4513-8877-D12277DB0C24}" type="presParOf" srcId="{BD5B31DD-12E3-4910-A6C0-50415E573985}" destId="{6507CBCB-5113-464B-B6FF-ED9028289CEA}" srcOrd="1" destOrd="0" presId="urn:microsoft.com/office/officeart/2009/layout/CirclePictureHierarchy"/>
    <dgm:cxn modelId="{32D35C2B-E2E1-4CDD-B0A5-01528F8C7634}" type="presParOf" srcId="{6507CBCB-5113-464B-B6FF-ED9028289CEA}" destId="{67AA4A63-D664-42D0-B81C-C25EB35BCDA9}" srcOrd="0" destOrd="0" presId="urn:microsoft.com/office/officeart/2009/layout/CirclePictureHierarchy"/>
    <dgm:cxn modelId="{319D9925-975F-437B-8174-7B04FD1CFBEC}" type="presParOf" srcId="{67AA4A63-D664-42D0-B81C-C25EB35BCDA9}" destId="{AD196497-2DB9-4E2B-85D4-E0B951B9A35F}" srcOrd="0" destOrd="0" presId="urn:microsoft.com/office/officeart/2009/layout/CirclePictureHierarchy"/>
    <dgm:cxn modelId="{555A5FF2-8EF5-4218-A661-5793865B9BE3}" type="presParOf" srcId="{67AA4A63-D664-42D0-B81C-C25EB35BCDA9}" destId="{8AEFA501-FEDA-4095-B3BF-6C7156BC4C2E}" srcOrd="1" destOrd="0" presId="urn:microsoft.com/office/officeart/2009/layout/CirclePictureHierarchy"/>
    <dgm:cxn modelId="{818206FD-0013-445B-89BC-EF5A1A3F434A}" type="presParOf" srcId="{6507CBCB-5113-464B-B6FF-ED9028289CEA}" destId="{3D713B5D-D3D9-4840-9D59-A31862D5849A}" srcOrd="1" destOrd="0" presId="urn:microsoft.com/office/officeart/2009/layout/CirclePictureHierarchy"/>
    <dgm:cxn modelId="{B29AAA12-ECBB-459B-A5BE-F4CBFF34B0BB}" type="presParOf" srcId="{BD5B31DD-12E3-4910-A6C0-50415E573985}" destId="{2D56C816-F515-48AE-BAA8-A62FA6CCF5A9}" srcOrd="2" destOrd="0" presId="urn:microsoft.com/office/officeart/2009/layout/CirclePictureHierarchy"/>
    <dgm:cxn modelId="{B53024FD-5583-4C55-AC49-690EB68DF41D}" type="presParOf" srcId="{BD5B31DD-12E3-4910-A6C0-50415E573985}" destId="{ED27FFE6-3F4F-4557-BE30-7DCF6EEBC6BA}" srcOrd="3" destOrd="0" presId="urn:microsoft.com/office/officeart/2009/layout/CirclePictureHierarchy"/>
    <dgm:cxn modelId="{1FE9C925-2671-4891-93D1-CD04F76E7BA9}" type="presParOf" srcId="{ED27FFE6-3F4F-4557-BE30-7DCF6EEBC6BA}" destId="{7FC0E154-2232-42B9-B334-21155747A599}" srcOrd="0" destOrd="0" presId="urn:microsoft.com/office/officeart/2009/layout/CirclePictureHierarchy"/>
    <dgm:cxn modelId="{BFFDA745-95F3-4658-83B5-948498E31488}" type="presParOf" srcId="{7FC0E154-2232-42B9-B334-21155747A599}" destId="{92EF754A-E896-4E94-89BE-28429CC1D8E4}" srcOrd="0" destOrd="0" presId="urn:microsoft.com/office/officeart/2009/layout/CirclePictureHierarchy"/>
    <dgm:cxn modelId="{6FFF7AF0-A486-4653-827C-B2BC50965188}" type="presParOf" srcId="{7FC0E154-2232-42B9-B334-21155747A599}" destId="{A8EB90C8-D5A1-4D31-86C8-8C93279D5D1A}" srcOrd="1" destOrd="0" presId="urn:microsoft.com/office/officeart/2009/layout/CirclePictureHierarchy"/>
    <dgm:cxn modelId="{BBEC2A8A-982E-438A-8683-1C57C072964F}" type="presParOf" srcId="{ED27FFE6-3F4F-4557-BE30-7DCF6EEBC6BA}" destId="{C445502A-9A8A-452D-8171-7F7982E6A831}" srcOrd="1" destOrd="0" presId="urn:microsoft.com/office/officeart/2009/layout/CirclePictureHierarchy"/>
    <dgm:cxn modelId="{D0B3ECD4-1276-46E7-A994-E374D2049B26}" type="presParOf" srcId="{BD5B31DD-12E3-4910-A6C0-50415E573985}" destId="{10BE289F-ACAC-4079-9EA9-B6065A225F73}" srcOrd="4" destOrd="0" presId="urn:microsoft.com/office/officeart/2009/layout/CirclePictureHierarchy"/>
    <dgm:cxn modelId="{D9F8BFF6-9ACC-46B3-92DF-673E301127CE}" type="presParOf" srcId="{BD5B31DD-12E3-4910-A6C0-50415E573985}" destId="{CD7D4405-3A62-40C9-8DA6-4BF7C90F7CE7}" srcOrd="5" destOrd="0" presId="urn:microsoft.com/office/officeart/2009/layout/CirclePictureHierarchy"/>
    <dgm:cxn modelId="{B6B95E1E-30DC-4345-9473-4A30023B8C82}" type="presParOf" srcId="{CD7D4405-3A62-40C9-8DA6-4BF7C90F7CE7}" destId="{ED57250F-A90D-429A-B56F-C908C8592BF1}" srcOrd="0" destOrd="0" presId="urn:microsoft.com/office/officeart/2009/layout/CirclePictureHierarchy"/>
    <dgm:cxn modelId="{F76F7EC1-6405-4AA5-8802-BD47A4E15BA6}" type="presParOf" srcId="{ED57250F-A90D-429A-B56F-C908C8592BF1}" destId="{8B3D03D5-03D2-4EFA-AEEB-A17F67779D7B}" srcOrd="0" destOrd="0" presId="urn:microsoft.com/office/officeart/2009/layout/CirclePictureHierarchy"/>
    <dgm:cxn modelId="{933BE1B1-565D-4C15-9F7D-3587599DD19F}" type="presParOf" srcId="{ED57250F-A90D-429A-B56F-C908C8592BF1}" destId="{3256A3B7-3E36-4C10-822D-D473AB721B48}" srcOrd="1" destOrd="0" presId="urn:microsoft.com/office/officeart/2009/layout/CirclePictureHierarchy"/>
    <dgm:cxn modelId="{D8A298BE-EF29-4433-A6F9-6BB8629EBE89}" type="presParOf" srcId="{CD7D4405-3A62-40C9-8DA6-4BF7C90F7CE7}" destId="{6E045AE6-6CA7-4790-8C28-ABAAE2EA2EE3}" srcOrd="1" destOrd="0" presId="urn:microsoft.com/office/officeart/2009/layout/CirclePictureHierarchy"/>
    <dgm:cxn modelId="{7E2D71D1-2966-40A5-A125-0D4238E5C64B}" type="presParOf" srcId="{BD5B31DD-12E3-4910-A6C0-50415E573985}" destId="{D93BEEE1-96B6-48C8-AAB7-C3E46D2C1B05}" srcOrd="6" destOrd="0" presId="urn:microsoft.com/office/officeart/2009/layout/CirclePictureHierarchy"/>
    <dgm:cxn modelId="{E1403AC9-261A-4376-BBA5-0721CC118ACA}" type="presParOf" srcId="{BD5B31DD-12E3-4910-A6C0-50415E573985}" destId="{CBD3AB98-9475-464E-AD6D-B87234540886}" srcOrd="7" destOrd="0" presId="urn:microsoft.com/office/officeart/2009/layout/CirclePictureHierarchy"/>
    <dgm:cxn modelId="{D198EFA2-B7FA-45E2-ACCE-580B09E3AF57}" type="presParOf" srcId="{CBD3AB98-9475-464E-AD6D-B87234540886}" destId="{7F6DD2D8-8836-438C-8311-A906D2DD7F6E}" srcOrd="0" destOrd="0" presId="urn:microsoft.com/office/officeart/2009/layout/CirclePictureHierarchy"/>
    <dgm:cxn modelId="{89B97CDE-BA30-41C6-833E-23B4F56C0A4E}" type="presParOf" srcId="{7F6DD2D8-8836-438C-8311-A906D2DD7F6E}" destId="{832D8180-1C93-4903-9AF6-F0107B7EFF8F}" srcOrd="0" destOrd="0" presId="urn:microsoft.com/office/officeart/2009/layout/CirclePictureHierarchy"/>
    <dgm:cxn modelId="{B08A7AA9-A8E0-4855-96F9-04D226D73AB3}" type="presParOf" srcId="{7F6DD2D8-8836-438C-8311-A906D2DD7F6E}" destId="{A3B9594C-8FD3-43DA-9E3C-EFF1C9566E66}" srcOrd="1" destOrd="0" presId="urn:microsoft.com/office/officeart/2009/layout/CirclePictureHierarchy"/>
    <dgm:cxn modelId="{96DB2BC3-670B-45D4-AA38-08CEC738487D}" type="presParOf" srcId="{CBD3AB98-9475-464E-AD6D-B87234540886}" destId="{ECF5D9D6-1197-4B99-81DB-C8E65999CCD6}"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EB5DCE-AAE0-4D3A-8E08-7186EB599991}" type="doc">
      <dgm:prSet loTypeId="urn:microsoft.com/office/officeart/2005/8/layout/vProcess5" loCatId="process" qsTypeId="urn:microsoft.com/office/officeart/2005/8/quickstyle/simple3" qsCatId="simple" csTypeId="urn:microsoft.com/office/officeart/2005/8/colors/accent5_2" csCatId="accent5" phldr="1"/>
      <dgm:spPr/>
      <dgm:t>
        <a:bodyPr/>
        <a:lstStyle/>
        <a:p>
          <a:endParaRPr lang="en-US"/>
        </a:p>
      </dgm:t>
    </dgm:pt>
    <dgm:pt modelId="{B6D94AB7-2C57-4ACD-94BE-F61F05256206}">
      <dgm:prSet/>
      <dgm:spPr/>
      <dgm:t>
        <a:bodyPr/>
        <a:lstStyle/>
        <a:p>
          <a:r>
            <a:rPr lang="en-US" u="sng" dirty="0"/>
            <a:t>Current Step</a:t>
          </a:r>
        </a:p>
        <a:p>
          <a:r>
            <a:rPr lang="en-US" dirty="0"/>
            <a:t>Review &amp; comment phase</a:t>
          </a:r>
        </a:p>
      </dgm:t>
    </dgm:pt>
    <dgm:pt modelId="{DA6D9082-90CA-44CB-B9E8-32062C05A5F3}" type="parTrans" cxnId="{A2B08ED7-02A0-43AC-A832-E9BF83BFCCDA}">
      <dgm:prSet/>
      <dgm:spPr/>
      <dgm:t>
        <a:bodyPr/>
        <a:lstStyle/>
        <a:p>
          <a:endParaRPr lang="en-US"/>
        </a:p>
      </dgm:t>
    </dgm:pt>
    <dgm:pt modelId="{E59EE4D2-3B41-4C46-97EE-EA956115C557}" type="sibTrans" cxnId="{A2B08ED7-02A0-43AC-A832-E9BF83BFCCDA}">
      <dgm:prSet/>
      <dgm:spPr/>
      <dgm:t>
        <a:bodyPr/>
        <a:lstStyle/>
        <a:p>
          <a:endParaRPr lang="en-US"/>
        </a:p>
      </dgm:t>
    </dgm:pt>
    <dgm:pt modelId="{971D046D-D601-42B9-95D0-FB70B4448A6A}">
      <dgm:prSet/>
      <dgm:spPr/>
      <dgm:t>
        <a:bodyPr/>
        <a:lstStyle/>
        <a:p>
          <a:r>
            <a:rPr lang="en-US" u="sng" dirty="0"/>
            <a:t>Next Step</a:t>
          </a:r>
        </a:p>
        <a:p>
          <a:r>
            <a:rPr lang="en-US" dirty="0"/>
            <a:t>Implementation phase</a:t>
          </a:r>
        </a:p>
      </dgm:t>
    </dgm:pt>
    <dgm:pt modelId="{E0F8C9BB-B3F3-4236-AF92-00B2D9A3985F}" type="parTrans" cxnId="{B62FA37C-AD0C-47DB-AD0E-A81509A4A3D8}">
      <dgm:prSet/>
      <dgm:spPr/>
      <dgm:t>
        <a:bodyPr/>
        <a:lstStyle/>
        <a:p>
          <a:endParaRPr lang="en-US"/>
        </a:p>
      </dgm:t>
    </dgm:pt>
    <dgm:pt modelId="{01FA0472-7AFC-4723-812D-CEA1E82D13E6}" type="sibTrans" cxnId="{B62FA37C-AD0C-47DB-AD0E-A81509A4A3D8}">
      <dgm:prSet/>
      <dgm:spPr/>
      <dgm:t>
        <a:bodyPr/>
        <a:lstStyle/>
        <a:p>
          <a:endParaRPr lang="en-US"/>
        </a:p>
      </dgm:t>
    </dgm:pt>
    <dgm:pt modelId="{95066648-9731-4A63-BD46-E35CA7F9EEDC}">
      <dgm:prSet/>
      <dgm:spPr/>
      <dgm:t>
        <a:bodyPr/>
        <a:lstStyle/>
        <a:p>
          <a:r>
            <a:rPr lang="en-US" dirty="0"/>
            <a:t>Internal &amp; FHWA concurrent review</a:t>
          </a:r>
        </a:p>
      </dgm:t>
    </dgm:pt>
    <dgm:pt modelId="{CEB8480C-E877-47D7-8194-6AC0D014D442}" type="parTrans" cxnId="{AC4EBFC3-03C1-4AEC-848D-EEA23BF17DF2}">
      <dgm:prSet/>
      <dgm:spPr/>
      <dgm:t>
        <a:bodyPr/>
        <a:lstStyle/>
        <a:p>
          <a:endParaRPr lang="en-US"/>
        </a:p>
      </dgm:t>
    </dgm:pt>
    <dgm:pt modelId="{125F9ACA-25F0-416A-8591-8BD3211EC70A}" type="sibTrans" cxnId="{AC4EBFC3-03C1-4AEC-848D-EEA23BF17DF2}">
      <dgm:prSet/>
      <dgm:spPr/>
      <dgm:t>
        <a:bodyPr/>
        <a:lstStyle/>
        <a:p>
          <a:endParaRPr lang="en-US"/>
        </a:p>
      </dgm:t>
    </dgm:pt>
    <dgm:pt modelId="{4CE1A5DA-A594-4D15-A678-3963925F3C5C}">
      <dgm:prSet/>
      <dgm:spPr/>
      <dgm:t>
        <a:bodyPr/>
        <a:lstStyle/>
        <a:p>
          <a:r>
            <a:rPr lang="en-US" dirty="0"/>
            <a:t>Internal implementation &amp; Stakeholder outreach</a:t>
          </a:r>
        </a:p>
      </dgm:t>
    </dgm:pt>
    <dgm:pt modelId="{61748F3B-B53E-49F5-9821-F593FAB44091}" type="parTrans" cxnId="{9155C943-DAB1-4F1C-9CEA-9CBB56184301}">
      <dgm:prSet/>
      <dgm:spPr/>
      <dgm:t>
        <a:bodyPr/>
        <a:lstStyle/>
        <a:p>
          <a:endParaRPr lang="en-US"/>
        </a:p>
      </dgm:t>
    </dgm:pt>
    <dgm:pt modelId="{5531EC2C-7E84-4E50-8D52-F4172FB039E7}" type="sibTrans" cxnId="{9155C943-DAB1-4F1C-9CEA-9CBB56184301}">
      <dgm:prSet/>
      <dgm:spPr/>
      <dgm:t>
        <a:bodyPr/>
        <a:lstStyle/>
        <a:p>
          <a:endParaRPr lang="en-US"/>
        </a:p>
      </dgm:t>
    </dgm:pt>
    <dgm:pt modelId="{AE1893A4-EF49-4474-90FE-D57B086BE49B}" type="pres">
      <dgm:prSet presAssocID="{69EB5DCE-AAE0-4D3A-8E08-7186EB599991}" presName="outerComposite" presStyleCnt="0">
        <dgm:presLayoutVars>
          <dgm:chMax val="5"/>
          <dgm:dir/>
          <dgm:resizeHandles val="exact"/>
        </dgm:presLayoutVars>
      </dgm:prSet>
      <dgm:spPr/>
    </dgm:pt>
    <dgm:pt modelId="{543A3758-9877-4F0A-AED3-A6982F3FEA15}" type="pres">
      <dgm:prSet presAssocID="{69EB5DCE-AAE0-4D3A-8E08-7186EB599991}" presName="dummyMaxCanvas" presStyleCnt="0">
        <dgm:presLayoutVars/>
      </dgm:prSet>
      <dgm:spPr/>
    </dgm:pt>
    <dgm:pt modelId="{5590708B-9244-4B50-84E8-A481CBA3448B}" type="pres">
      <dgm:prSet presAssocID="{69EB5DCE-AAE0-4D3A-8E08-7186EB599991}" presName="TwoNodes_1" presStyleLbl="node1" presStyleIdx="0" presStyleCnt="2">
        <dgm:presLayoutVars>
          <dgm:bulletEnabled val="1"/>
        </dgm:presLayoutVars>
      </dgm:prSet>
      <dgm:spPr/>
    </dgm:pt>
    <dgm:pt modelId="{8D874575-5B2D-4FF8-BD41-23D0C4A7CE6A}" type="pres">
      <dgm:prSet presAssocID="{69EB5DCE-AAE0-4D3A-8E08-7186EB599991}" presName="TwoNodes_2" presStyleLbl="node1" presStyleIdx="1" presStyleCnt="2">
        <dgm:presLayoutVars>
          <dgm:bulletEnabled val="1"/>
        </dgm:presLayoutVars>
      </dgm:prSet>
      <dgm:spPr/>
    </dgm:pt>
    <dgm:pt modelId="{61BE8475-33D4-4F0D-B60B-8195A427401A}" type="pres">
      <dgm:prSet presAssocID="{69EB5DCE-AAE0-4D3A-8E08-7186EB599991}" presName="TwoConn_1-2" presStyleLbl="fgAccFollowNode1" presStyleIdx="0" presStyleCnt="1">
        <dgm:presLayoutVars>
          <dgm:bulletEnabled val="1"/>
        </dgm:presLayoutVars>
      </dgm:prSet>
      <dgm:spPr/>
    </dgm:pt>
    <dgm:pt modelId="{914A3897-0CC8-45DE-AB4C-09E565241040}" type="pres">
      <dgm:prSet presAssocID="{69EB5DCE-AAE0-4D3A-8E08-7186EB599991}" presName="TwoNodes_1_text" presStyleLbl="node1" presStyleIdx="1" presStyleCnt="2">
        <dgm:presLayoutVars>
          <dgm:bulletEnabled val="1"/>
        </dgm:presLayoutVars>
      </dgm:prSet>
      <dgm:spPr/>
    </dgm:pt>
    <dgm:pt modelId="{FDC9DEEC-3DBD-4F00-87D4-5EB5B3BD40C7}" type="pres">
      <dgm:prSet presAssocID="{69EB5DCE-AAE0-4D3A-8E08-7186EB599991}" presName="TwoNodes_2_text" presStyleLbl="node1" presStyleIdx="1" presStyleCnt="2">
        <dgm:presLayoutVars>
          <dgm:bulletEnabled val="1"/>
        </dgm:presLayoutVars>
      </dgm:prSet>
      <dgm:spPr/>
    </dgm:pt>
  </dgm:ptLst>
  <dgm:cxnLst>
    <dgm:cxn modelId="{AEC08210-0E18-4A30-9C04-300F74BC6D00}" type="presOf" srcId="{4CE1A5DA-A594-4D15-A678-3963925F3C5C}" destId="{8D874575-5B2D-4FF8-BD41-23D0C4A7CE6A}" srcOrd="0" destOrd="1" presId="urn:microsoft.com/office/officeart/2005/8/layout/vProcess5"/>
    <dgm:cxn modelId="{43187933-CECF-4F07-A37E-7DDE4E2A38E1}" type="presOf" srcId="{69EB5DCE-AAE0-4D3A-8E08-7186EB599991}" destId="{AE1893A4-EF49-4474-90FE-D57B086BE49B}" srcOrd="0" destOrd="0" presId="urn:microsoft.com/office/officeart/2005/8/layout/vProcess5"/>
    <dgm:cxn modelId="{22EEE642-7D63-4D7C-A94C-002BD5DCBC08}" type="presOf" srcId="{95066648-9731-4A63-BD46-E35CA7F9EEDC}" destId="{914A3897-0CC8-45DE-AB4C-09E565241040}" srcOrd="1" destOrd="1" presId="urn:microsoft.com/office/officeart/2005/8/layout/vProcess5"/>
    <dgm:cxn modelId="{9155C943-DAB1-4F1C-9CEA-9CBB56184301}" srcId="{971D046D-D601-42B9-95D0-FB70B4448A6A}" destId="{4CE1A5DA-A594-4D15-A678-3963925F3C5C}" srcOrd="0" destOrd="0" parTransId="{61748F3B-B53E-49F5-9821-F593FAB44091}" sibTransId="{5531EC2C-7E84-4E50-8D52-F4172FB039E7}"/>
    <dgm:cxn modelId="{0650AC46-C3BC-4081-8808-46A87D207A43}" type="presOf" srcId="{971D046D-D601-42B9-95D0-FB70B4448A6A}" destId="{FDC9DEEC-3DBD-4F00-87D4-5EB5B3BD40C7}" srcOrd="1" destOrd="0" presId="urn:microsoft.com/office/officeart/2005/8/layout/vProcess5"/>
    <dgm:cxn modelId="{23E44A68-3815-4ADF-A6D9-37ED37B153AB}" type="presOf" srcId="{E59EE4D2-3B41-4C46-97EE-EA956115C557}" destId="{61BE8475-33D4-4F0D-B60B-8195A427401A}" srcOrd="0" destOrd="0" presId="urn:microsoft.com/office/officeart/2005/8/layout/vProcess5"/>
    <dgm:cxn modelId="{EE9C1570-D241-4950-91E2-161116C3F8DA}" type="presOf" srcId="{971D046D-D601-42B9-95D0-FB70B4448A6A}" destId="{8D874575-5B2D-4FF8-BD41-23D0C4A7CE6A}" srcOrd="0" destOrd="0" presId="urn:microsoft.com/office/officeart/2005/8/layout/vProcess5"/>
    <dgm:cxn modelId="{B62FA37C-AD0C-47DB-AD0E-A81509A4A3D8}" srcId="{69EB5DCE-AAE0-4D3A-8E08-7186EB599991}" destId="{971D046D-D601-42B9-95D0-FB70B4448A6A}" srcOrd="1" destOrd="0" parTransId="{E0F8C9BB-B3F3-4236-AF92-00B2D9A3985F}" sibTransId="{01FA0472-7AFC-4723-812D-CEA1E82D13E6}"/>
    <dgm:cxn modelId="{29ECFD7F-0EC0-4EC7-BC59-C97B2A95FAE2}" type="presOf" srcId="{95066648-9731-4A63-BD46-E35CA7F9EEDC}" destId="{5590708B-9244-4B50-84E8-A481CBA3448B}" srcOrd="0" destOrd="1" presId="urn:microsoft.com/office/officeart/2005/8/layout/vProcess5"/>
    <dgm:cxn modelId="{6DE42598-EEC9-4FF0-ABA6-3F5959DA6B56}" type="presOf" srcId="{4CE1A5DA-A594-4D15-A678-3963925F3C5C}" destId="{FDC9DEEC-3DBD-4F00-87D4-5EB5B3BD40C7}" srcOrd="1" destOrd="1" presId="urn:microsoft.com/office/officeart/2005/8/layout/vProcess5"/>
    <dgm:cxn modelId="{AC4EBFC3-03C1-4AEC-848D-EEA23BF17DF2}" srcId="{B6D94AB7-2C57-4ACD-94BE-F61F05256206}" destId="{95066648-9731-4A63-BD46-E35CA7F9EEDC}" srcOrd="0" destOrd="0" parTransId="{CEB8480C-E877-47D7-8194-6AC0D014D442}" sibTransId="{125F9ACA-25F0-416A-8591-8BD3211EC70A}"/>
    <dgm:cxn modelId="{86C0BED0-B2B9-454D-A109-5F6FBAC93DF0}" type="presOf" srcId="{B6D94AB7-2C57-4ACD-94BE-F61F05256206}" destId="{914A3897-0CC8-45DE-AB4C-09E565241040}" srcOrd="1" destOrd="0" presId="urn:microsoft.com/office/officeart/2005/8/layout/vProcess5"/>
    <dgm:cxn modelId="{A2B08ED7-02A0-43AC-A832-E9BF83BFCCDA}" srcId="{69EB5DCE-AAE0-4D3A-8E08-7186EB599991}" destId="{B6D94AB7-2C57-4ACD-94BE-F61F05256206}" srcOrd="0" destOrd="0" parTransId="{DA6D9082-90CA-44CB-B9E8-32062C05A5F3}" sibTransId="{E59EE4D2-3B41-4C46-97EE-EA956115C557}"/>
    <dgm:cxn modelId="{A9D8A2E1-5C73-4029-9C36-9A09572491EE}" type="presOf" srcId="{B6D94AB7-2C57-4ACD-94BE-F61F05256206}" destId="{5590708B-9244-4B50-84E8-A481CBA3448B}" srcOrd="0" destOrd="0" presId="urn:microsoft.com/office/officeart/2005/8/layout/vProcess5"/>
    <dgm:cxn modelId="{B0D49DAA-3003-4C05-894B-FAF1231F2052}" type="presParOf" srcId="{AE1893A4-EF49-4474-90FE-D57B086BE49B}" destId="{543A3758-9877-4F0A-AED3-A6982F3FEA15}" srcOrd="0" destOrd="0" presId="urn:microsoft.com/office/officeart/2005/8/layout/vProcess5"/>
    <dgm:cxn modelId="{5C44BB29-B95D-4B61-814C-BA8D6866F762}" type="presParOf" srcId="{AE1893A4-EF49-4474-90FE-D57B086BE49B}" destId="{5590708B-9244-4B50-84E8-A481CBA3448B}" srcOrd="1" destOrd="0" presId="urn:microsoft.com/office/officeart/2005/8/layout/vProcess5"/>
    <dgm:cxn modelId="{D131751E-64D8-483A-BB8E-3201122BBB71}" type="presParOf" srcId="{AE1893A4-EF49-4474-90FE-D57B086BE49B}" destId="{8D874575-5B2D-4FF8-BD41-23D0C4A7CE6A}" srcOrd="2" destOrd="0" presId="urn:microsoft.com/office/officeart/2005/8/layout/vProcess5"/>
    <dgm:cxn modelId="{109F32C0-1824-42B3-AD78-4303E82CD2E4}" type="presParOf" srcId="{AE1893A4-EF49-4474-90FE-D57B086BE49B}" destId="{61BE8475-33D4-4F0D-B60B-8195A427401A}" srcOrd="3" destOrd="0" presId="urn:microsoft.com/office/officeart/2005/8/layout/vProcess5"/>
    <dgm:cxn modelId="{2B8483EF-829B-419F-BF1C-688B3B3B9413}" type="presParOf" srcId="{AE1893A4-EF49-4474-90FE-D57B086BE49B}" destId="{914A3897-0CC8-45DE-AB4C-09E565241040}" srcOrd="4" destOrd="0" presId="urn:microsoft.com/office/officeart/2005/8/layout/vProcess5"/>
    <dgm:cxn modelId="{B7D27B4B-A8BE-4E97-8D9F-A682522CDF97}" type="presParOf" srcId="{AE1893A4-EF49-4474-90FE-D57B086BE49B}" destId="{FDC9DEEC-3DBD-4F00-87D4-5EB5B3BD40C7}" srcOrd="5"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4FC20-3C48-4A80-9B22-D4D458DBBA45}">
      <dsp:nvSpPr>
        <dsp:cNvPr id="0" name=""/>
        <dsp:cNvSpPr/>
      </dsp:nvSpPr>
      <dsp:spPr>
        <a:xfrm>
          <a:off x="-3904027" y="-653308"/>
          <a:ext cx="5073527" cy="5073527"/>
        </a:xfrm>
        <a:prstGeom prst="blockArc">
          <a:avLst>
            <a:gd name="adj1" fmla="val 18900000"/>
            <a:gd name="adj2" fmla="val 2700000"/>
            <a:gd name="adj3" fmla="val 426"/>
          </a:avLst>
        </a:pr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007C9B-7477-459A-9FCD-1F56E2A02C7F}">
      <dsp:nvSpPr>
        <dsp:cNvPr id="0" name=""/>
        <dsp:cNvSpPr/>
      </dsp:nvSpPr>
      <dsp:spPr>
        <a:xfrm>
          <a:off x="1141502" y="970253"/>
          <a:ext cx="9374097" cy="1826403"/>
        </a:xfrm>
        <a:prstGeom prst="rect">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4992" tIns="106680" rIns="106680" bIns="106680" numCol="1" spcCol="1270" anchor="ctr" anchorCtr="0">
          <a:noAutofit/>
        </a:bodyPr>
        <a:lstStyle/>
        <a:p>
          <a:pPr marL="0" lvl="0" indent="0" algn="l" defTabSz="1866900">
            <a:lnSpc>
              <a:spcPct val="90000"/>
            </a:lnSpc>
            <a:spcBef>
              <a:spcPct val="0"/>
            </a:spcBef>
            <a:spcAft>
              <a:spcPct val="35000"/>
            </a:spcAft>
            <a:buNone/>
          </a:pPr>
          <a:r>
            <a:rPr lang="en-US" sz="4200" kern="1200" dirty="0"/>
            <a:t>To improve utility coordination from Design through Construction.  </a:t>
          </a:r>
        </a:p>
      </dsp:txBody>
      <dsp:txXfrm>
        <a:off x="1141502" y="970253"/>
        <a:ext cx="9374097" cy="1826403"/>
      </dsp:txXfrm>
    </dsp:sp>
    <dsp:sp modelId="{B78E4E74-7E94-41AF-B40D-A38D3F1473DF}">
      <dsp:nvSpPr>
        <dsp:cNvPr id="0" name=""/>
        <dsp:cNvSpPr/>
      </dsp:nvSpPr>
      <dsp:spPr>
        <a:xfrm>
          <a:off x="0" y="741952"/>
          <a:ext cx="2283004" cy="2283004"/>
        </a:xfrm>
        <a:prstGeom prst="ellipse">
          <a:avLst/>
        </a:prstGeom>
        <a:solidFill>
          <a:schemeClr val="lt1">
            <a:hueOff val="0"/>
            <a:satOff val="0"/>
            <a:lumOff val="0"/>
            <a:alphaOff val="0"/>
          </a:scheme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97F84-005B-486C-BCA4-FF8C2F1F43F2}">
      <dsp:nvSpPr>
        <dsp:cNvPr id="0" name=""/>
        <dsp:cNvSpPr/>
      </dsp:nvSpPr>
      <dsp:spPr>
        <a:xfrm>
          <a:off x="0" y="788353"/>
          <a:ext cx="2957512" cy="187802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73ED4F7-CAE8-45A4-A534-F8E328A81965}">
      <dsp:nvSpPr>
        <dsp:cNvPr id="0" name=""/>
        <dsp:cNvSpPr/>
      </dsp:nvSpPr>
      <dsp:spPr>
        <a:xfrm>
          <a:off x="328612" y="1100535"/>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u="sng" kern="1200" dirty="0"/>
            <a:t>Communication</a:t>
          </a:r>
          <a:r>
            <a:rPr lang="en-US" sz="2900" kern="1200" dirty="0"/>
            <a:t> during planning and construction</a:t>
          </a:r>
        </a:p>
      </dsp:txBody>
      <dsp:txXfrm>
        <a:off x="383617" y="1155540"/>
        <a:ext cx="2847502" cy="1768010"/>
      </dsp:txXfrm>
    </dsp:sp>
    <dsp:sp modelId="{575538FB-5B9C-4CC1-9441-C0DFF3B8FDA0}">
      <dsp:nvSpPr>
        <dsp:cNvPr id="0" name=""/>
        <dsp:cNvSpPr/>
      </dsp:nvSpPr>
      <dsp:spPr>
        <a:xfrm>
          <a:off x="3614737" y="788353"/>
          <a:ext cx="2957512" cy="187802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C5469C3-9C74-46F7-9629-148D98B9DCB5}">
      <dsp:nvSpPr>
        <dsp:cNvPr id="0" name=""/>
        <dsp:cNvSpPr/>
      </dsp:nvSpPr>
      <dsp:spPr>
        <a:xfrm>
          <a:off x="3943350" y="1100535"/>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Improved utility </a:t>
          </a:r>
          <a:r>
            <a:rPr lang="en-US" sz="2900" b="1" u="sng" kern="1200" dirty="0"/>
            <a:t>data</a:t>
          </a:r>
          <a:r>
            <a:rPr lang="en-US" sz="2900" kern="1200" dirty="0"/>
            <a:t> collection and plan presentation</a:t>
          </a:r>
        </a:p>
      </dsp:txBody>
      <dsp:txXfrm>
        <a:off x="3998355" y="1155540"/>
        <a:ext cx="2847502" cy="1768010"/>
      </dsp:txXfrm>
    </dsp:sp>
    <dsp:sp modelId="{5CB84638-10DE-4FB4-8DB0-2D88E3968429}">
      <dsp:nvSpPr>
        <dsp:cNvPr id="0" name=""/>
        <dsp:cNvSpPr/>
      </dsp:nvSpPr>
      <dsp:spPr>
        <a:xfrm>
          <a:off x="7229475" y="788353"/>
          <a:ext cx="2957512" cy="1878020"/>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CFD2324-A319-4BB8-9960-991D463CA60B}">
      <dsp:nvSpPr>
        <dsp:cNvPr id="0" name=""/>
        <dsp:cNvSpPr/>
      </dsp:nvSpPr>
      <dsp:spPr>
        <a:xfrm>
          <a:off x="7558087" y="1100535"/>
          <a:ext cx="2957512" cy="1878020"/>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Construction </a:t>
          </a:r>
          <a:r>
            <a:rPr lang="en-US" sz="2900" b="1" u="sng" kern="1200" dirty="0"/>
            <a:t>schedule</a:t>
          </a:r>
          <a:r>
            <a:rPr lang="en-US" sz="2900" kern="1200" dirty="0"/>
            <a:t> coordination</a:t>
          </a:r>
        </a:p>
      </dsp:txBody>
      <dsp:txXfrm>
        <a:off x="7613092" y="1155540"/>
        <a:ext cx="2847502" cy="17680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BEEE1-96B6-48C8-AAB7-C3E46D2C1B05}">
      <dsp:nvSpPr>
        <dsp:cNvPr id="0" name=""/>
        <dsp:cNvSpPr/>
      </dsp:nvSpPr>
      <dsp:spPr>
        <a:xfrm>
          <a:off x="5127029" y="2758886"/>
          <a:ext cx="3094136" cy="236279"/>
        </a:xfrm>
        <a:custGeom>
          <a:avLst/>
          <a:gdLst/>
          <a:ahLst/>
          <a:cxnLst/>
          <a:rect l="0" t="0" r="0" b="0"/>
          <a:pathLst>
            <a:path>
              <a:moveTo>
                <a:pt x="0" y="0"/>
              </a:moveTo>
              <a:lnTo>
                <a:pt x="0" y="119077"/>
              </a:lnTo>
              <a:lnTo>
                <a:pt x="3094136" y="119077"/>
              </a:lnTo>
              <a:lnTo>
                <a:pt x="3094136" y="236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BE289F-ACAC-4079-9EA9-B6065A225F73}">
      <dsp:nvSpPr>
        <dsp:cNvPr id="0" name=""/>
        <dsp:cNvSpPr/>
      </dsp:nvSpPr>
      <dsp:spPr>
        <a:xfrm>
          <a:off x="5127029" y="2758886"/>
          <a:ext cx="1031378" cy="236279"/>
        </a:xfrm>
        <a:custGeom>
          <a:avLst/>
          <a:gdLst/>
          <a:ahLst/>
          <a:cxnLst/>
          <a:rect l="0" t="0" r="0" b="0"/>
          <a:pathLst>
            <a:path>
              <a:moveTo>
                <a:pt x="0" y="0"/>
              </a:moveTo>
              <a:lnTo>
                <a:pt x="0" y="119077"/>
              </a:lnTo>
              <a:lnTo>
                <a:pt x="1031378" y="119077"/>
              </a:lnTo>
              <a:lnTo>
                <a:pt x="1031378" y="236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56C816-F515-48AE-BAA8-A62FA6CCF5A9}">
      <dsp:nvSpPr>
        <dsp:cNvPr id="0" name=""/>
        <dsp:cNvSpPr/>
      </dsp:nvSpPr>
      <dsp:spPr>
        <a:xfrm>
          <a:off x="4095650" y="2758886"/>
          <a:ext cx="1031378" cy="236279"/>
        </a:xfrm>
        <a:custGeom>
          <a:avLst/>
          <a:gdLst/>
          <a:ahLst/>
          <a:cxnLst/>
          <a:rect l="0" t="0" r="0" b="0"/>
          <a:pathLst>
            <a:path>
              <a:moveTo>
                <a:pt x="1031378" y="0"/>
              </a:moveTo>
              <a:lnTo>
                <a:pt x="1031378" y="119077"/>
              </a:lnTo>
              <a:lnTo>
                <a:pt x="0" y="119077"/>
              </a:lnTo>
              <a:lnTo>
                <a:pt x="0" y="236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A890DC-0F83-4C10-9B11-7BE6C9758FCF}">
      <dsp:nvSpPr>
        <dsp:cNvPr id="0" name=""/>
        <dsp:cNvSpPr/>
      </dsp:nvSpPr>
      <dsp:spPr>
        <a:xfrm>
          <a:off x="2032892" y="2758886"/>
          <a:ext cx="3094136" cy="236279"/>
        </a:xfrm>
        <a:custGeom>
          <a:avLst/>
          <a:gdLst/>
          <a:ahLst/>
          <a:cxnLst/>
          <a:rect l="0" t="0" r="0" b="0"/>
          <a:pathLst>
            <a:path>
              <a:moveTo>
                <a:pt x="3094136" y="0"/>
              </a:moveTo>
              <a:lnTo>
                <a:pt x="3094136" y="119077"/>
              </a:lnTo>
              <a:lnTo>
                <a:pt x="0" y="119077"/>
              </a:lnTo>
              <a:lnTo>
                <a:pt x="0" y="236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9CC98B-99C8-4F1D-8730-312E834BD5B8}">
      <dsp:nvSpPr>
        <dsp:cNvPr id="0" name=""/>
        <dsp:cNvSpPr/>
      </dsp:nvSpPr>
      <dsp:spPr>
        <a:xfrm>
          <a:off x="5081309" y="1772513"/>
          <a:ext cx="91440" cy="236279"/>
        </a:xfrm>
        <a:custGeom>
          <a:avLst/>
          <a:gdLst/>
          <a:ahLst/>
          <a:cxnLst/>
          <a:rect l="0" t="0" r="0" b="0"/>
          <a:pathLst>
            <a:path>
              <a:moveTo>
                <a:pt x="45720" y="0"/>
              </a:moveTo>
              <a:lnTo>
                <a:pt x="45720" y="2362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48F3B4-6AC6-4072-A790-D53D891A5AC6}">
      <dsp:nvSpPr>
        <dsp:cNvPr id="0" name=""/>
        <dsp:cNvSpPr/>
      </dsp:nvSpPr>
      <dsp:spPr>
        <a:xfrm>
          <a:off x="5081309" y="786140"/>
          <a:ext cx="91440" cy="236279"/>
        </a:xfrm>
        <a:custGeom>
          <a:avLst/>
          <a:gdLst/>
          <a:ahLst/>
          <a:cxnLst/>
          <a:rect l="0" t="0" r="0" b="0"/>
          <a:pathLst>
            <a:path>
              <a:moveTo>
                <a:pt x="45720" y="0"/>
              </a:moveTo>
              <a:lnTo>
                <a:pt x="45720" y="2362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390AC-FA21-4CEF-AF79-C04B766C661E}">
      <dsp:nvSpPr>
        <dsp:cNvPr id="0" name=""/>
        <dsp:cNvSpPr/>
      </dsp:nvSpPr>
      <dsp:spPr>
        <a:xfrm>
          <a:off x="4751982" y="36046"/>
          <a:ext cx="750093" cy="75009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AFC04C-7900-45B9-807D-A8D26E3F3344}">
      <dsp:nvSpPr>
        <dsp:cNvPr id="0" name=""/>
        <dsp:cNvSpPr/>
      </dsp:nvSpPr>
      <dsp:spPr>
        <a:xfrm>
          <a:off x="5502076" y="34171"/>
          <a:ext cx="1125140" cy="750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Kyle Keller</a:t>
          </a:r>
        </a:p>
      </dsp:txBody>
      <dsp:txXfrm>
        <a:off x="5502076" y="34171"/>
        <a:ext cx="1125140" cy="750093"/>
      </dsp:txXfrm>
    </dsp:sp>
    <dsp:sp modelId="{D4F2FE48-06D2-4DFD-ACB9-8D43F9B5B71A}">
      <dsp:nvSpPr>
        <dsp:cNvPr id="0" name=""/>
        <dsp:cNvSpPr/>
      </dsp:nvSpPr>
      <dsp:spPr>
        <a:xfrm>
          <a:off x="4751982" y="1022419"/>
          <a:ext cx="750093" cy="75009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EE1773-C58E-4FF2-9788-9E819AA45F48}">
      <dsp:nvSpPr>
        <dsp:cNvPr id="0" name=""/>
        <dsp:cNvSpPr/>
      </dsp:nvSpPr>
      <dsp:spPr>
        <a:xfrm>
          <a:off x="5502076" y="1020544"/>
          <a:ext cx="1125140" cy="750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Dave Hansen</a:t>
          </a:r>
        </a:p>
      </dsp:txBody>
      <dsp:txXfrm>
        <a:off x="5502076" y="1020544"/>
        <a:ext cx="1125140" cy="750093"/>
      </dsp:txXfrm>
    </dsp:sp>
    <dsp:sp modelId="{FE102AD3-1F16-4328-8AEB-FA96DBCC521B}">
      <dsp:nvSpPr>
        <dsp:cNvPr id="0" name=""/>
        <dsp:cNvSpPr/>
      </dsp:nvSpPr>
      <dsp:spPr>
        <a:xfrm>
          <a:off x="4751982" y="2008792"/>
          <a:ext cx="750093" cy="750093"/>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DB298C-9AE1-4659-87AB-0EBEC7F61ECE}">
      <dsp:nvSpPr>
        <dsp:cNvPr id="0" name=""/>
        <dsp:cNvSpPr/>
      </dsp:nvSpPr>
      <dsp:spPr>
        <a:xfrm>
          <a:off x="5502076" y="2006917"/>
          <a:ext cx="1125140" cy="750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Katharine Fischer</a:t>
          </a:r>
        </a:p>
      </dsp:txBody>
      <dsp:txXfrm>
        <a:off x="5502076" y="2006917"/>
        <a:ext cx="1125140" cy="750093"/>
      </dsp:txXfrm>
    </dsp:sp>
    <dsp:sp modelId="{AD196497-2DB9-4E2B-85D4-E0B951B9A35F}">
      <dsp:nvSpPr>
        <dsp:cNvPr id="0" name=""/>
        <dsp:cNvSpPr/>
      </dsp:nvSpPr>
      <dsp:spPr>
        <a:xfrm>
          <a:off x="1657846" y="2995166"/>
          <a:ext cx="750093" cy="750093"/>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EFA501-FEDA-4095-B3BF-6C7156BC4C2E}">
      <dsp:nvSpPr>
        <dsp:cNvPr id="0" name=""/>
        <dsp:cNvSpPr/>
      </dsp:nvSpPr>
      <dsp:spPr>
        <a:xfrm>
          <a:off x="2407939" y="2993290"/>
          <a:ext cx="1125140" cy="750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Katie Acevedo</a:t>
          </a:r>
        </a:p>
      </dsp:txBody>
      <dsp:txXfrm>
        <a:off x="2407939" y="2993290"/>
        <a:ext cx="1125140" cy="750093"/>
      </dsp:txXfrm>
    </dsp:sp>
    <dsp:sp modelId="{92EF754A-E896-4E94-89BE-28429CC1D8E4}">
      <dsp:nvSpPr>
        <dsp:cNvPr id="0" name=""/>
        <dsp:cNvSpPr/>
      </dsp:nvSpPr>
      <dsp:spPr>
        <a:xfrm>
          <a:off x="3720603" y="2995166"/>
          <a:ext cx="750093" cy="750093"/>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B90C8-D5A1-4D31-86C8-8C93279D5D1A}">
      <dsp:nvSpPr>
        <dsp:cNvPr id="0" name=""/>
        <dsp:cNvSpPr/>
      </dsp:nvSpPr>
      <dsp:spPr>
        <a:xfrm>
          <a:off x="4470697" y="2993290"/>
          <a:ext cx="1125140" cy="750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Curt Yager</a:t>
          </a:r>
        </a:p>
      </dsp:txBody>
      <dsp:txXfrm>
        <a:off x="4470697" y="2993290"/>
        <a:ext cx="1125140" cy="750093"/>
      </dsp:txXfrm>
    </dsp:sp>
    <dsp:sp modelId="{8B3D03D5-03D2-4EFA-AEEB-A17F67779D7B}">
      <dsp:nvSpPr>
        <dsp:cNvPr id="0" name=""/>
        <dsp:cNvSpPr/>
      </dsp:nvSpPr>
      <dsp:spPr>
        <a:xfrm>
          <a:off x="5783361" y="2995166"/>
          <a:ext cx="750093" cy="750093"/>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6A3B7-3E36-4C10-822D-D473AB721B48}">
      <dsp:nvSpPr>
        <dsp:cNvPr id="0" name=""/>
        <dsp:cNvSpPr/>
      </dsp:nvSpPr>
      <dsp:spPr>
        <a:xfrm>
          <a:off x="6533455" y="2993290"/>
          <a:ext cx="1125140" cy="750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Don Horton</a:t>
          </a:r>
        </a:p>
      </dsp:txBody>
      <dsp:txXfrm>
        <a:off x="6533455" y="2993290"/>
        <a:ext cx="1125140" cy="750093"/>
      </dsp:txXfrm>
    </dsp:sp>
    <dsp:sp modelId="{832D8180-1C93-4903-9AF6-F0107B7EFF8F}">
      <dsp:nvSpPr>
        <dsp:cNvPr id="0" name=""/>
        <dsp:cNvSpPr/>
      </dsp:nvSpPr>
      <dsp:spPr>
        <a:xfrm>
          <a:off x="7846119" y="2995166"/>
          <a:ext cx="750093" cy="750093"/>
        </a:xfrm>
        <a:prstGeom prst="ellipse">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B9594C-8FD3-43DA-9E3C-EFF1C9566E66}">
      <dsp:nvSpPr>
        <dsp:cNvPr id="0" name=""/>
        <dsp:cNvSpPr/>
      </dsp:nvSpPr>
      <dsp:spPr>
        <a:xfrm>
          <a:off x="8596213" y="2993290"/>
          <a:ext cx="1125140" cy="750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Rhett Robinson </a:t>
          </a:r>
        </a:p>
      </dsp:txBody>
      <dsp:txXfrm>
        <a:off x="8596213" y="2993290"/>
        <a:ext cx="1125140" cy="7500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0708B-9244-4B50-84E8-A481CBA3448B}">
      <dsp:nvSpPr>
        <dsp:cNvPr id="0" name=""/>
        <dsp:cNvSpPr/>
      </dsp:nvSpPr>
      <dsp:spPr>
        <a:xfrm>
          <a:off x="0" y="0"/>
          <a:ext cx="8938260" cy="169521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u="sng" kern="1200" dirty="0"/>
            <a:t>Current Step</a:t>
          </a:r>
        </a:p>
        <a:p>
          <a:pPr marL="0" lvl="0" indent="0" algn="l" defTabSz="1244600">
            <a:lnSpc>
              <a:spcPct val="90000"/>
            </a:lnSpc>
            <a:spcBef>
              <a:spcPct val="0"/>
            </a:spcBef>
            <a:spcAft>
              <a:spcPct val="35000"/>
            </a:spcAft>
            <a:buNone/>
          </a:pPr>
          <a:r>
            <a:rPr lang="en-US" sz="2800" kern="1200" dirty="0"/>
            <a:t>Review &amp; comment phase</a:t>
          </a:r>
        </a:p>
        <a:p>
          <a:pPr marL="228600" lvl="1" indent="-228600" algn="l" defTabSz="977900">
            <a:lnSpc>
              <a:spcPct val="90000"/>
            </a:lnSpc>
            <a:spcBef>
              <a:spcPct val="0"/>
            </a:spcBef>
            <a:spcAft>
              <a:spcPct val="15000"/>
            </a:spcAft>
            <a:buChar char="•"/>
          </a:pPr>
          <a:r>
            <a:rPr lang="en-US" sz="2200" kern="1200" dirty="0"/>
            <a:t>Internal &amp; FHWA concurrent review</a:t>
          </a:r>
        </a:p>
      </dsp:txBody>
      <dsp:txXfrm>
        <a:off x="49651" y="49651"/>
        <a:ext cx="7186126" cy="1595910"/>
      </dsp:txXfrm>
    </dsp:sp>
    <dsp:sp modelId="{8D874575-5B2D-4FF8-BD41-23D0C4A7CE6A}">
      <dsp:nvSpPr>
        <dsp:cNvPr id="0" name=""/>
        <dsp:cNvSpPr/>
      </dsp:nvSpPr>
      <dsp:spPr>
        <a:xfrm>
          <a:off x="1577339" y="2071925"/>
          <a:ext cx="8938260" cy="169521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u="sng" kern="1200" dirty="0"/>
            <a:t>Next Step</a:t>
          </a:r>
        </a:p>
        <a:p>
          <a:pPr marL="0" lvl="0" indent="0" algn="l" defTabSz="1244600">
            <a:lnSpc>
              <a:spcPct val="90000"/>
            </a:lnSpc>
            <a:spcBef>
              <a:spcPct val="0"/>
            </a:spcBef>
            <a:spcAft>
              <a:spcPct val="35000"/>
            </a:spcAft>
            <a:buNone/>
          </a:pPr>
          <a:r>
            <a:rPr lang="en-US" sz="2800" kern="1200" dirty="0"/>
            <a:t>Implementation phase</a:t>
          </a:r>
        </a:p>
        <a:p>
          <a:pPr marL="228600" lvl="1" indent="-228600" algn="l" defTabSz="977900">
            <a:lnSpc>
              <a:spcPct val="90000"/>
            </a:lnSpc>
            <a:spcBef>
              <a:spcPct val="0"/>
            </a:spcBef>
            <a:spcAft>
              <a:spcPct val="15000"/>
            </a:spcAft>
            <a:buChar char="•"/>
          </a:pPr>
          <a:r>
            <a:rPr lang="en-US" sz="2200" kern="1200" dirty="0"/>
            <a:t>Internal implementation &amp; Stakeholder outreach</a:t>
          </a:r>
        </a:p>
      </dsp:txBody>
      <dsp:txXfrm>
        <a:off x="1626990" y="2121576"/>
        <a:ext cx="6159730" cy="1595910"/>
      </dsp:txXfrm>
    </dsp:sp>
    <dsp:sp modelId="{61BE8475-33D4-4F0D-B60B-8195A427401A}">
      <dsp:nvSpPr>
        <dsp:cNvPr id="0" name=""/>
        <dsp:cNvSpPr/>
      </dsp:nvSpPr>
      <dsp:spPr>
        <a:xfrm>
          <a:off x="7836372" y="1332625"/>
          <a:ext cx="1101887" cy="1101887"/>
        </a:xfrm>
        <a:prstGeom prst="downArrow">
          <a:avLst>
            <a:gd name="adj1" fmla="val 55000"/>
            <a:gd name="adj2" fmla="val 45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8084297" y="1332625"/>
        <a:ext cx="606037" cy="82917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1737"/>
          </a:xfrm>
          <a:prstGeom prst="rect">
            <a:avLst/>
          </a:prstGeom>
        </p:spPr>
        <p:txBody>
          <a:bodyPr vert="horz" lIns="93177" tIns="46589" rIns="93177" bIns="46589" rtlCol="0"/>
          <a:lstStyle>
            <a:lvl1pPr algn="r">
              <a:defRPr sz="1200"/>
            </a:lvl1pPr>
          </a:lstStyle>
          <a:p>
            <a:fld id="{0894869C-8603-4845-930B-69B60812F65B}" type="datetimeFigureOut">
              <a:rPr lang="en-US" smtClean="0"/>
              <a:t>10/13/2023</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5"/>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8DF955B4-2F26-40DD-8275-B140E3141C27}" type="slidenum">
              <a:rPr lang="en-US" smtClean="0"/>
              <a:t>‹#›</a:t>
            </a:fld>
            <a:endParaRPr lang="en-US"/>
          </a:p>
        </p:txBody>
      </p:sp>
    </p:spTree>
    <p:extLst>
      <p:ext uri="{BB962C8B-B14F-4D97-AF65-F5344CB8AC3E}">
        <p14:creationId xmlns:p14="http://schemas.microsoft.com/office/powerpoint/2010/main" val="1275752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HDR (Kristen, Amanda or Alyssa)</a:t>
            </a:r>
          </a:p>
        </p:txBody>
      </p:sp>
      <p:sp>
        <p:nvSpPr>
          <p:cNvPr id="4" name="Slide Number Placeholder 3"/>
          <p:cNvSpPr>
            <a:spLocks noGrp="1"/>
          </p:cNvSpPr>
          <p:nvPr>
            <p:ph type="sldNum" sz="quarter" idx="5"/>
          </p:nvPr>
        </p:nvSpPr>
        <p:spPr/>
        <p:txBody>
          <a:bodyPr/>
          <a:lstStyle/>
          <a:p>
            <a:fld id="{8DF955B4-2F26-40DD-8275-B140E3141C27}" type="slidenum">
              <a:rPr lang="en-US" smtClean="0"/>
              <a:t>1</a:t>
            </a:fld>
            <a:endParaRPr lang="en-US"/>
          </a:p>
        </p:txBody>
      </p:sp>
    </p:spTree>
    <p:extLst>
      <p:ext uri="{BB962C8B-B14F-4D97-AF65-F5344CB8AC3E}">
        <p14:creationId xmlns:p14="http://schemas.microsoft.com/office/powerpoint/2010/main" val="2316766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Jamie Mikkleson</a:t>
            </a:r>
          </a:p>
        </p:txBody>
      </p:sp>
      <p:sp>
        <p:nvSpPr>
          <p:cNvPr id="4" name="Slide Number Placeholder 3"/>
          <p:cNvSpPr>
            <a:spLocks noGrp="1"/>
          </p:cNvSpPr>
          <p:nvPr>
            <p:ph type="sldNum" sz="quarter" idx="5"/>
          </p:nvPr>
        </p:nvSpPr>
        <p:spPr/>
        <p:txBody>
          <a:bodyPr/>
          <a:lstStyle/>
          <a:p>
            <a:fld id="{8DF955B4-2F26-40DD-8275-B140E3141C27}" type="slidenum">
              <a:rPr lang="en-US" smtClean="0"/>
              <a:t>10</a:t>
            </a:fld>
            <a:endParaRPr lang="en-US"/>
          </a:p>
        </p:txBody>
      </p:sp>
    </p:spTree>
    <p:extLst>
      <p:ext uri="{BB962C8B-B14F-4D97-AF65-F5344CB8AC3E}">
        <p14:creationId xmlns:p14="http://schemas.microsoft.com/office/powerpoint/2010/main" val="2920553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t>Jamie Mikkleson</a:t>
            </a:r>
          </a:p>
          <a:p>
            <a:endParaRPr lang="en-US"/>
          </a:p>
        </p:txBody>
      </p:sp>
      <p:sp>
        <p:nvSpPr>
          <p:cNvPr id="4" name="Slide Number Placeholder 3"/>
          <p:cNvSpPr>
            <a:spLocks noGrp="1"/>
          </p:cNvSpPr>
          <p:nvPr>
            <p:ph type="sldNum" sz="quarter" idx="5"/>
          </p:nvPr>
        </p:nvSpPr>
        <p:spPr/>
        <p:txBody>
          <a:bodyPr/>
          <a:lstStyle/>
          <a:p>
            <a:fld id="{82EF7AAC-692D-4897-A2FD-2DAAEBBFF16B}" type="slidenum">
              <a:rPr lang="en-US" smtClean="0"/>
              <a:t>11</a:t>
            </a:fld>
            <a:endParaRPr lang="en-US"/>
          </a:p>
        </p:txBody>
      </p:sp>
    </p:spTree>
    <p:extLst>
      <p:ext uri="{BB962C8B-B14F-4D97-AF65-F5344CB8AC3E}">
        <p14:creationId xmlns:p14="http://schemas.microsoft.com/office/powerpoint/2010/main" val="1202736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Jamie Mikkleson</a:t>
            </a:r>
          </a:p>
        </p:txBody>
      </p:sp>
      <p:sp>
        <p:nvSpPr>
          <p:cNvPr id="4" name="Slide Number Placeholder 3"/>
          <p:cNvSpPr>
            <a:spLocks noGrp="1"/>
          </p:cNvSpPr>
          <p:nvPr>
            <p:ph type="sldNum" sz="quarter" idx="5"/>
          </p:nvPr>
        </p:nvSpPr>
        <p:spPr/>
        <p:txBody>
          <a:bodyPr/>
          <a:lstStyle/>
          <a:p>
            <a:fld id="{8DF955B4-2F26-40DD-8275-B140E3141C27}" type="slidenum">
              <a:rPr lang="en-US" smtClean="0"/>
              <a:t>12</a:t>
            </a:fld>
            <a:endParaRPr lang="en-US"/>
          </a:p>
        </p:txBody>
      </p:sp>
    </p:spTree>
    <p:extLst>
      <p:ext uri="{BB962C8B-B14F-4D97-AF65-F5344CB8AC3E}">
        <p14:creationId xmlns:p14="http://schemas.microsoft.com/office/powerpoint/2010/main" val="861060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t>Jamie Mikkleson</a:t>
            </a:r>
          </a:p>
          <a:p>
            <a:endParaRPr lang="en-US"/>
          </a:p>
        </p:txBody>
      </p:sp>
      <p:sp>
        <p:nvSpPr>
          <p:cNvPr id="4" name="Slide Number Placeholder 3"/>
          <p:cNvSpPr>
            <a:spLocks noGrp="1"/>
          </p:cNvSpPr>
          <p:nvPr>
            <p:ph type="sldNum" sz="quarter" idx="5"/>
          </p:nvPr>
        </p:nvSpPr>
        <p:spPr/>
        <p:txBody>
          <a:bodyPr/>
          <a:lstStyle/>
          <a:p>
            <a:fld id="{8DF955B4-2F26-40DD-8275-B140E3141C27}" type="slidenum">
              <a:rPr lang="en-US" smtClean="0"/>
              <a:t>13</a:t>
            </a:fld>
            <a:endParaRPr lang="en-US"/>
          </a:p>
        </p:txBody>
      </p:sp>
    </p:spTree>
    <p:extLst>
      <p:ext uri="{BB962C8B-B14F-4D97-AF65-F5344CB8AC3E}">
        <p14:creationId xmlns:p14="http://schemas.microsoft.com/office/powerpoint/2010/main" val="3495361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Jamie Mikkleson</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14</a:t>
            </a:fld>
            <a:endParaRPr lang="en-US"/>
          </a:p>
        </p:txBody>
      </p:sp>
    </p:spTree>
    <p:extLst>
      <p:ext uri="{BB962C8B-B14F-4D97-AF65-F5344CB8AC3E}">
        <p14:creationId xmlns:p14="http://schemas.microsoft.com/office/powerpoint/2010/main" val="1005103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t>Jamie Mikkleson</a:t>
            </a:r>
          </a:p>
          <a:p>
            <a:endParaRPr lang="en-US"/>
          </a:p>
        </p:txBody>
      </p:sp>
      <p:sp>
        <p:nvSpPr>
          <p:cNvPr id="4" name="Slide Number Placeholder 3"/>
          <p:cNvSpPr>
            <a:spLocks noGrp="1"/>
          </p:cNvSpPr>
          <p:nvPr>
            <p:ph type="sldNum" sz="quarter" idx="5"/>
          </p:nvPr>
        </p:nvSpPr>
        <p:spPr/>
        <p:txBody>
          <a:bodyPr/>
          <a:lstStyle/>
          <a:p>
            <a:fld id="{8DF955B4-2F26-40DD-8275-B140E3141C27}" type="slidenum">
              <a:rPr lang="en-US" smtClean="0"/>
              <a:t>15</a:t>
            </a:fld>
            <a:endParaRPr lang="en-US"/>
          </a:p>
        </p:txBody>
      </p:sp>
    </p:spTree>
    <p:extLst>
      <p:ext uri="{BB962C8B-B14F-4D97-AF65-F5344CB8AC3E}">
        <p14:creationId xmlns:p14="http://schemas.microsoft.com/office/powerpoint/2010/main" val="1741023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Jamie Mikkleson</a:t>
            </a:r>
          </a:p>
        </p:txBody>
      </p:sp>
      <p:sp>
        <p:nvSpPr>
          <p:cNvPr id="4" name="Slide Number Placeholder 3"/>
          <p:cNvSpPr>
            <a:spLocks noGrp="1"/>
          </p:cNvSpPr>
          <p:nvPr>
            <p:ph type="sldNum" sz="quarter" idx="5"/>
          </p:nvPr>
        </p:nvSpPr>
        <p:spPr/>
        <p:txBody>
          <a:bodyPr/>
          <a:lstStyle/>
          <a:p>
            <a:fld id="{8DF955B4-2F26-40DD-8275-B140E3141C27}" type="slidenum">
              <a:rPr lang="en-US" smtClean="0"/>
              <a:t>16</a:t>
            </a:fld>
            <a:endParaRPr lang="en-US"/>
          </a:p>
        </p:txBody>
      </p:sp>
    </p:spTree>
    <p:extLst>
      <p:ext uri="{BB962C8B-B14F-4D97-AF65-F5344CB8AC3E}">
        <p14:creationId xmlns:p14="http://schemas.microsoft.com/office/powerpoint/2010/main" val="36553341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t>Jamie Mikkleson</a:t>
            </a:r>
          </a:p>
          <a:p>
            <a:endParaRPr lang="en-US"/>
          </a:p>
        </p:txBody>
      </p:sp>
      <p:sp>
        <p:nvSpPr>
          <p:cNvPr id="4" name="Slide Number Placeholder 3"/>
          <p:cNvSpPr>
            <a:spLocks noGrp="1"/>
          </p:cNvSpPr>
          <p:nvPr>
            <p:ph type="sldNum" sz="quarter" idx="5"/>
          </p:nvPr>
        </p:nvSpPr>
        <p:spPr/>
        <p:txBody>
          <a:bodyPr/>
          <a:lstStyle/>
          <a:p>
            <a:fld id="{8DF955B4-2F26-40DD-8275-B140E3141C27}" type="slidenum">
              <a:rPr lang="en-US" smtClean="0"/>
              <a:t>17</a:t>
            </a:fld>
            <a:endParaRPr lang="en-US"/>
          </a:p>
        </p:txBody>
      </p:sp>
    </p:spTree>
    <p:extLst>
      <p:ext uri="{BB962C8B-B14F-4D97-AF65-F5344CB8AC3E}">
        <p14:creationId xmlns:p14="http://schemas.microsoft.com/office/powerpoint/2010/main" val="681573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t>Jamie Mikkleson</a:t>
            </a:r>
          </a:p>
          <a:p>
            <a:endParaRPr lang="en-US"/>
          </a:p>
        </p:txBody>
      </p:sp>
      <p:sp>
        <p:nvSpPr>
          <p:cNvPr id="4" name="Slide Number Placeholder 3"/>
          <p:cNvSpPr>
            <a:spLocks noGrp="1"/>
          </p:cNvSpPr>
          <p:nvPr>
            <p:ph type="sldNum" sz="quarter" idx="5"/>
          </p:nvPr>
        </p:nvSpPr>
        <p:spPr/>
        <p:txBody>
          <a:bodyPr/>
          <a:lstStyle/>
          <a:p>
            <a:fld id="{8DF955B4-2F26-40DD-8275-B140E3141C27}" type="slidenum">
              <a:rPr lang="en-US" smtClean="0"/>
              <a:t>18</a:t>
            </a:fld>
            <a:endParaRPr lang="en-US"/>
          </a:p>
        </p:txBody>
      </p:sp>
    </p:spTree>
    <p:extLst>
      <p:ext uri="{BB962C8B-B14F-4D97-AF65-F5344CB8AC3E}">
        <p14:creationId xmlns:p14="http://schemas.microsoft.com/office/powerpoint/2010/main" val="20201893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a:t>Jamie Mikkleson</a:t>
            </a:r>
          </a:p>
          <a:p>
            <a:endParaRPr lang="en-US"/>
          </a:p>
        </p:txBody>
      </p:sp>
      <p:sp>
        <p:nvSpPr>
          <p:cNvPr id="4" name="Slide Number Placeholder 3"/>
          <p:cNvSpPr>
            <a:spLocks noGrp="1"/>
          </p:cNvSpPr>
          <p:nvPr>
            <p:ph type="sldNum" sz="quarter" idx="5"/>
          </p:nvPr>
        </p:nvSpPr>
        <p:spPr/>
        <p:txBody>
          <a:bodyPr/>
          <a:lstStyle/>
          <a:p>
            <a:fld id="{8DF955B4-2F26-40DD-8275-B140E3141C27}" type="slidenum">
              <a:rPr lang="en-US" smtClean="0"/>
              <a:t>19</a:t>
            </a:fld>
            <a:endParaRPr lang="en-US"/>
          </a:p>
        </p:txBody>
      </p:sp>
    </p:spTree>
    <p:extLst>
      <p:ext uri="{BB962C8B-B14F-4D97-AF65-F5344CB8AC3E}">
        <p14:creationId xmlns:p14="http://schemas.microsoft.com/office/powerpoint/2010/main" val="1074739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HDR (Kristen, Amanda or Alyssa)</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2</a:t>
            </a:fld>
            <a:endParaRPr lang="en-US"/>
          </a:p>
        </p:txBody>
      </p:sp>
    </p:spTree>
    <p:extLst>
      <p:ext uri="{BB962C8B-B14F-4D97-AF65-F5344CB8AC3E}">
        <p14:creationId xmlns:p14="http://schemas.microsoft.com/office/powerpoint/2010/main" val="10621185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Jamie Mikkleson</a:t>
            </a:r>
          </a:p>
          <a:p>
            <a:endParaRPr lang="en-US" dirty="0"/>
          </a:p>
        </p:txBody>
      </p:sp>
      <p:sp>
        <p:nvSpPr>
          <p:cNvPr id="4" name="Slide Number Placeholder 3"/>
          <p:cNvSpPr>
            <a:spLocks noGrp="1"/>
          </p:cNvSpPr>
          <p:nvPr>
            <p:ph type="sldNum" sz="quarter" idx="5"/>
          </p:nvPr>
        </p:nvSpPr>
        <p:spPr/>
        <p:txBody>
          <a:bodyPr/>
          <a:lstStyle/>
          <a:p>
            <a:fld id="{82EF7AAC-692D-4897-A2FD-2DAAEBBFF16B}" type="slidenum">
              <a:rPr lang="en-US" smtClean="0"/>
              <a:t>20</a:t>
            </a:fld>
            <a:endParaRPr lang="en-US"/>
          </a:p>
        </p:txBody>
      </p:sp>
    </p:spTree>
    <p:extLst>
      <p:ext uri="{BB962C8B-B14F-4D97-AF65-F5344CB8AC3E}">
        <p14:creationId xmlns:p14="http://schemas.microsoft.com/office/powerpoint/2010/main" val="3094228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Jamie Mikkleson</a:t>
            </a:r>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21</a:t>
            </a:fld>
            <a:endParaRPr lang="en-US"/>
          </a:p>
        </p:txBody>
      </p:sp>
    </p:spTree>
    <p:extLst>
      <p:ext uri="{BB962C8B-B14F-4D97-AF65-F5344CB8AC3E}">
        <p14:creationId xmlns:p14="http://schemas.microsoft.com/office/powerpoint/2010/main" val="16322084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Jamie Mikkleson</a:t>
            </a:r>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22</a:t>
            </a:fld>
            <a:endParaRPr lang="en-US"/>
          </a:p>
        </p:txBody>
      </p:sp>
    </p:spTree>
    <p:extLst>
      <p:ext uri="{BB962C8B-B14F-4D97-AF65-F5344CB8AC3E}">
        <p14:creationId xmlns:p14="http://schemas.microsoft.com/office/powerpoint/2010/main" val="14342755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Jamie Mikkleson</a:t>
            </a:r>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23</a:t>
            </a:fld>
            <a:endParaRPr lang="en-US"/>
          </a:p>
        </p:txBody>
      </p:sp>
    </p:spTree>
    <p:extLst>
      <p:ext uri="{BB962C8B-B14F-4D97-AF65-F5344CB8AC3E}">
        <p14:creationId xmlns:p14="http://schemas.microsoft.com/office/powerpoint/2010/main" val="1174075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Kathy Fischer or Rhett Robinson</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25</a:t>
            </a:fld>
            <a:endParaRPr lang="en-US"/>
          </a:p>
        </p:txBody>
      </p:sp>
    </p:spTree>
    <p:extLst>
      <p:ext uri="{BB962C8B-B14F-4D97-AF65-F5344CB8AC3E}">
        <p14:creationId xmlns:p14="http://schemas.microsoft.com/office/powerpoint/2010/main" val="11338551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Kathy Fischer or Rhett Robinson</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41</a:t>
            </a:fld>
            <a:endParaRPr lang="en-US"/>
          </a:p>
        </p:txBody>
      </p:sp>
    </p:spTree>
    <p:extLst>
      <p:ext uri="{BB962C8B-B14F-4D97-AF65-F5344CB8AC3E}">
        <p14:creationId xmlns:p14="http://schemas.microsoft.com/office/powerpoint/2010/main" val="333130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Kathy Fischer or Rhett Robinson</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76</a:t>
            </a:fld>
            <a:endParaRPr lang="en-US"/>
          </a:p>
        </p:txBody>
      </p:sp>
    </p:spTree>
    <p:extLst>
      <p:ext uri="{BB962C8B-B14F-4D97-AF65-F5344CB8AC3E}">
        <p14:creationId xmlns:p14="http://schemas.microsoft.com/office/powerpoint/2010/main" val="28471585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HDR (Kristen, Amanda or Alyssa)</a:t>
            </a:r>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122</a:t>
            </a:fld>
            <a:endParaRPr lang="en-US"/>
          </a:p>
        </p:txBody>
      </p:sp>
    </p:spTree>
    <p:extLst>
      <p:ext uri="{BB962C8B-B14F-4D97-AF65-F5344CB8AC3E}">
        <p14:creationId xmlns:p14="http://schemas.microsoft.com/office/powerpoint/2010/main" val="286825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HDR (Kristen, Amanda or Alyssa)</a:t>
            </a:r>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123</a:t>
            </a:fld>
            <a:endParaRPr lang="en-US"/>
          </a:p>
        </p:txBody>
      </p:sp>
    </p:spTree>
    <p:extLst>
      <p:ext uri="{BB962C8B-B14F-4D97-AF65-F5344CB8AC3E}">
        <p14:creationId xmlns:p14="http://schemas.microsoft.com/office/powerpoint/2010/main" val="536644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HDR (Kristen, Amanda or Alyssa)</a:t>
            </a:r>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124</a:t>
            </a:fld>
            <a:endParaRPr lang="en-US"/>
          </a:p>
        </p:txBody>
      </p:sp>
    </p:spTree>
    <p:extLst>
      <p:ext uri="{BB962C8B-B14F-4D97-AF65-F5344CB8AC3E}">
        <p14:creationId xmlns:p14="http://schemas.microsoft.com/office/powerpoint/2010/main" val="98826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NDOT Utility Coordinator (In-person safety briefing)</a:t>
            </a:r>
          </a:p>
          <a:p>
            <a:r>
              <a:rPr lang="en-US" dirty="0"/>
              <a:t>HDR (Kristen, Amanda or Alyssa) (Virtual safety briefing)</a:t>
            </a:r>
          </a:p>
        </p:txBody>
      </p:sp>
      <p:sp>
        <p:nvSpPr>
          <p:cNvPr id="4" name="Slide Number Placeholder 3"/>
          <p:cNvSpPr>
            <a:spLocks noGrp="1"/>
          </p:cNvSpPr>
          <p:nvPr>
            <p:ph type="sldNum" sz="quarter" idx="5"/>
          </p:nvPr>
        </p:nvSpPr>
        <p:spPr/>
        <p:txBody>
          <a:bodyPr/>
          <a:lstStyle/>
          <a:p>
            <a:fld id="{8DF955B4-2F26-40DD-8275-B140E3141C27}" type="slidenum">
              <a:rPr lang="en-US" smtClean="0"/>
              <a:t>3</a:t>
            </a:fld>
            <a:endParaRPr lang="en-US"/>
          </a:p>
        </p:txBody>
      </p:sp>
    </p:spTree>
    <p:extLst>
      <p:ext uri="{BB962C8B-B14F-4D97-AF65-F5344CB8AC3E}">
        <p14:creationId xmlns:p14="http://schemas.microsoft.com/office/powerpoint/2010/main" val="32559839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HDR (Kristen, Amanda or Alyssa)</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125</a:t>
            </a:fld>
            <a:endParaRPr lang="en-US"/>
          </a:p>
        </p:txBody>
      </p:sp>
    </p:spTree>
    <p:extLst>
      <p:ext uri="{BB962C8B-B14F-4D97-AF65-F5344CB8AC3E}">
        <p14:creationId xmlns:p14="http://schemas.microsoft.com/office/powerpoint/2010/main" val="16785593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HDR (Kristen, Amanda or Alyssa)</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126</a:t>
            </a:fld>
            <a:endParaRPr lang="en-US"/>
          </a:p>
        </p:txBody>
      </p:sp>
    </p:spTree>
    <p:extLst>
      <p:ext uri="{BB962C8B-B14F-4D97-AF65-F5344CB8AC3E}">
        <p14:creationId xmlns:p14="http://schemas.microsoft.com/office/powerpoint/2010/main" val="445256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HDR (Kristen, Amanda or Alyssa)</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127</a:t>
            </a:fld>
            <a:endParaRPr lang="en-US"/>
          </a:p>
        </p:txBody>
      </p:sp>
    </p:spTree>
    <p:extLst>
      <p:ext uri="{BB962C8B-B14F-4D97-AF65-F5344CB8AC3E}">
        <p14:creationId xmlns:p14="http://schemas.microsoft.com/office/powerpoint/2010/main" val="3402532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HDR (Kristen, Amanda or Alyssa)</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4</a:t>
            </a:fld>
            <a:endParaRPr lang="en-US"/>
          </a:p>
        </p:txBody>
      </p:sp>
    </p:spTree>
    <p:extLst>
      <p:ext uri="{BB962C8B-B14F-4D97-AF65-F5344CB8AC3E}">
        <p14:creationId xmlns:p14="http://schemas.microsoft.com/office/powerpoint/2010/main" val="3524296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7633">
              <a:defRPr/>
            </a:pPr>
            <a:r>
              <a:rPr lang="en-US" dirty="0"/>
              <a:t>HDR (Kristen, Amanda or Alyssa)</a:t>
            </a:r>
            <a:endParaRPr lang="en-US"/>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5</a:t>
            </a:fld>
            <a:endParaRPr lang="en-US"/>
          </a:p>
        </p:txBody>
      </p:sp>
    </p:spTree>
    <p:extLst>
      <p:ext uri="{BB962C8B-B14F-4D97-AF65-F5344CB8AC3E}">
        <p14:creationId xmlns:p14="http://schemas.microsoft.com/office/powerpoint/2010/main" val="1678795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HDR (Kristen, Amanda or Alyssa)</a:t>
            </a:r>
          </a:p>
        </p:txBody>
      </p:sp>
      <p:sp>
        <p:nvSpPr>
          <p:cNvPr id="4" name="Slide Number Placeholder 3"/>
          <p:cNvSpPr>
            <a:spLocks noGrp="1"/>
          </p:cNvSpPr>
          <p:nvPr>
            <p:ph type="sldNum" sz="quarter" idx="5"/>
          </p:nvPr>
        </p:nvSpPr>
        <p:spPr/>
        <p:txBody>
          <a:bodyPr/>
          <a:lstStyle/>
          <a:p>
            <a:fld id="{8DF955B4-2F26-40DD-8275-B140E3141C27}" type="slidenum">
              <a:rPr lang="en-US" smtClean="0"/>
              <a:t>6</a:t>
            </a:fld>
            <a:endParaRPr lang="en-US"/>
          </a:p>
        </p:txBody>
      </p:sp>
    </p:spTree>
    <p:extLst>
      <p:ext uri="{BB962C8B-B14F-4D97-AF65-F5344CB8AC3E}">
        <p14:creationId xmlns:p14="http://schemas.microsoft.com/office/powerpoint/2010/main" val="29060178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 Mikkleson</a:t>
            </a:r>
          </a:p>
        </p:txBody>
      </p:sp>
      <p:sp>
        <p:nvSpPr>
          <p:cNvPr id="4" name="Slide Number Placeholder 3"/>
          <p:cNvSpPr>
            <a:spLocks noGrp="1"/>
          </p:cNvSpPr>
          <p:nvPr>
            <p:ph type="sldNum" sz="quarter" idx="5"/>
          </p:nvPr>
        </p:nvSpPr>
        <p:spPr/>
        <p:txBody>
          <a:bodyPr/>
          <a:lstStyle/>
          <a:p>
            <a:fld id="{8DF955B4-2F26-40DD-8275-B140E3141C27}" type="slidenum">
              <a:rPr lang="en-US" smtClean="0"/>
              <a:t>7</a:t>
            </a:fld>
            <a:endParaRPr lang="en-US"/>
          </a:p>
        </p:txBody>
      </p:sp>
    </p:spTree>
    <p:extLst>
      <p:ext uri="{BB962C8B-B14F-4D97-AF65-F5344CB8AC3E}">
        <p14:creationId xmlns:p14="http://schemas.microsoft.com/office/powerpoint/2010/main" val="372867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 Mikkleson</a:t>
            </a:r>
          </a:p>
        </p:txBody>
      </p:sp>
      <p:sp>
        <p:nvSpPr>
          <p:cNvPr id="4" name="Slide Number Placeholder 3"/>
          <p:cNvSpPr>
            <a:spLocks noGrp="1"/>
          </p:cNvSpPr>
          <p:nvPr>
            <p:ph type="sldNum" sz="quarter" idx="5"/>
          </p:nvPr>
        </p:nvSpPr>
        <p:spPr/>
        <p:txBody>
          <a:bodyPr/>
          <a:lstStyle/>
          <a:p>
            <a:fld id="{8DF955B4-2F26-40DD-8275-B140E3141C27}" type="slidenum">
              <a:rPr lang="en-US" smtClean="0"/>
              <a:t>8</a:t>
            </a:fld>
            <a:endParaRPr lang="en-US"/>
          </a:p>
        </p:txBody>
      </p:sp>
    </p:spTree>
    <p:extLst>
      <p:ext uri="{BB962C8B-B14F-4D97-AF65-F5344CB8AC3E}">
        <p14:creationId xmlns:p14="http://schemas.microsoft.com/office/powerpoint/2010/main" val="2811046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Jamie Mikkleson</a:t>
            </a:r>
          </a:p>
          <a:p>
            <a:endParaRPr lang="en-US" dirty="0"/>
          </a:p>
        </p:txBody>
      </p:sp>
      <p:sp>
        <p:nvSpPr>
          <p:cNvPr id="4" name="Slide Number Placeholder 3"/>
          <p:cNvSpPr>
            <a:spLocks noGrp="1"/>
          </p:cNvSpPr>
          <p:nvPr>
            <p:ph type="sldNum" sz="quarter" idx="5"/>
          </p:nvPr>
        </p:nvSpPr>
        <p:spPr/>
        <p:txBody>
          <a:bodyPr/>
          <a:lstStyle/>
          <a:p>
            <a:fld id="{8DF955B4-2F26-40DD-8275-B140E3141C27}" type="slidenum">
              <a:rPr lang="en-US" smtClean="0"/>
              <a:t>9</a:t>
            </a:fld>
            <a:endParaRPr lang="en-US"/>
          </a:p>
        </p:txBody>
      </p:sp>
    </p:spTree>
    <p:extLst>
      <p:ext uri="{BB962C8B-B14F-4D97-AF65-F5344CB8AC3E}">
        <p14:creationId xmlns:p14="http://schemas.microsoft.com/office/powerpoint/2010/main" val="17520111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3" name="Picture 12" descr="A picture containing funnel chart&#10;&#10;Description automatically generated">
            <a:extLst>
              <a:ext uri="{FF2B5EF4-FFF2-40B4-BE49-F238E27FC236}">
                <a16:creationId xmlns:a16="http://schemas.microsoft.com/office/drawing/2014/main" id="{F4F93295-26FD-4EE4-BBE9-6DE07D5E18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4756500"/>
            <a:ext cx="12192000" cy="2101500"/>
          </a:xfrm>
          <a:prstGeom prst="rect">
            <a:avLst/>
          </a:prstGeom>
        </p:spPr>
      </p:pic>
      <p:sp>
        <p:nvSpPr>
          <p:cNvPr id="2" name="Title 1"/>
          <p:cNvSpPr>
            <a:spLocks noGrp="1"/>
          </p:cNvSpPr>
          <p:nvPr>
            <p:ph type="ctrTitle"/>
          </p:nvPr>
        </p:nvSpPr>
        <p:spPr>
          <a:xfrm>
            <a:off x="914400" y="530679"/>
            <a:ext cx="10363200" cy="2408464"/>
          </a:xfrm>
        </p:spPr>
        <p:txBody>
          <a:bodyPr anchor="b">
            <a:normAutofit/>
          </a:bodyPr>
          <a:lstStyle>
            <a:lvl1pPr algn="l">
              <a:defRPr sz="4800" cap="none" baseline="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914400" y="3030539"/>
            <a:ext cx="9753600" cy="937305"/>
          </a:xfrm>
        </p:spPr>
        <p:txBody>
          <a:bodyPr>
            <a:normAutofit/>
          </a:bodyPr>
          <a:lstStyle>
            <a:lvl1pPr marL="0" indent="0" algn="l">
              <a:buNone/>
              <a:defRPr sz="2000">
                <a:solidFill>
                  <a:schemeClr val="bg2"/>
                </a:solidFill>
                <a:latin typeface="Arial Black" panose="020B0A04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E93FE131-6708-4A73-8F7A-D5950ECFF7D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7551"/>
          <a:stretch/>
        </p:blipFill>
        <p:spPr>
          <a:xfrm>
            <a:off x="9163050" y="5908011"/>
            <a:ext cx="2743200" cy="789913"/>
          </a:xfrm>
          <a:prstGeom prst="rect">
            <a:avLst/>
          </a:prstGeom>
        </p:spPr>
      </p:pic>
    </p:spTree>
    <p:extLst>
      <p:ext uri="{BB962C8B-B14F-4D97-AF65-F5344CB8AC3E}">
        <p14:creationId xmlns:p14="http://schemas.microsoft.com/office/powerpoint/2010/main" val="2590876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descr="A picture containing funnel chart&#10;&#10;Description automatically generated">
            <a:extLst>
              <a:ext uri="{FF2B5EF4-FFF2-40B4-BE49-F238E27FC236}">
                <a16:creationId xmlns:a16="http://schemas.microsoft.com/office/drawing/2014/main" id="{915E6357-C42B-4630-94EA-63CA8B9914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3589"/>
          <a:stretch/>
        </p:blipFill>
        <p:spPr>
          <a:xfrm>
            <a:off x="0" y="5252217"/>
            <a:ext cx="12192000" cy="1605783"/>
          </a:xfrm>
          <a:prstGeom prst="rect">
            <a:avLst/>
          </a:prstGeom>
        </p:spPr>
      </p:pic>
      <p:pic>
        <p:nvPicPr>
          <p:cNvPr id="6" name="Picture 5">
            <a:extLst>
              <a:ext uri="{FF2B5EF4-FFF2-40B4-BE49-F238E27FC236}">
                <a16:creationId xmlns:a16="http://schemas.microsoft.com/office/drawing/2014/main" id="{763E4DA8-8BED-4556-8FB7-C5C79C31E4F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7551"/>
          <a:stretch/>
        </p:blipFill>
        <p:spPr>
          <a:xfrm>
            <a:off x="9163050" y="5908011"/>
            <a:ext cx="2743200" cy="789913"/>
          </a:xfrm>
          <a:prstGeom prst="rect">
            <a:avLst/>
          </a:prstGeom>
        </p:spPr>
      </p:pic>
    </p:spTree>
    <p:extLst>
      <p:ext uri="{BB962C8B-B14F-4D97-AF65-F5344CB8AC3E}">
        <p14:creationId xmlns:p14="http://schemas.microsoft.com/office/powerpoint/2010/main" val="1703440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2"/>
                </a:solidFill>
                <a:latin typeface="Arial Black" panose="020B0A04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7D9D2B2C-9256-42D2-B390-9C44934AC9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057"/>
          <a:stretch/>
        </p:blipFill>
        <p:spPr>
          <a:xfrm>
            <a:off x="9163050" y="5915249"/>
            <a:ext cx="2743200" cy="782675"/>
          </a:xfrm>
          <a:prstGeom prst="rect">
            <a:avLst/>
          </a:prstGeom>
        </p:spPr>
      </p:pic>
    </p:spTree>
    <p:extLst>
      <p:ext uri="{BB962C8B-B14F-4D97-AF65-F5344CB8AC3E}">
        <p14:creationId xmlns:p14="http://schemas.microsoft.com/office/powerpoint/2010/main" val="9202790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normAutofit/>
          </a:bodyPr>
          <a:lstStyle>
            <a:lvl1pPr>
              <a:defRPr sz="28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chemeClr val="bg2"/>
                </a:solidFill>
                <a:latin typeface="Arial Black" panose="020B0A04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Picture 5">
            <a:extLst>
              <a:ext uri="{FF2B5EF4-FFF2-40B4-BE49-F238E27FC236}">
                <a16:creationId xmlns:a16="http://schemas.microsoft.com/office/drawing/2014/main" id="{D487EAF3-B6C2-4ECD-9411-B351F885CE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057"/>
          <a:stretch/>
        </p:blipFill>
        <p:spPr>
          <a:xfrm>
            <a:off x="9163050" y="5915249"/>
            <a:ext cx="2743200" cy="782675"/>
          </a:xfrm>
          <a:prstGeom prst="rect">
            <a:avLst/>
          </a:prstGeom>
        </p:spPr>
      </p:pic>
    </p:spTree>
    <p:extLst>
      <p:ext uri="{BB962C8B-B14F-4D97-AF65-F5344CB8AC3E}">
        <p14:creationId xmlns:p14="http://schemas.microsoft.com/office/powerpoint/2010/main" val="1810265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2013404"/>
            <a:ext cx="10515600" cy="3766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BFBE29F-F24E-4435-8BD2-A044515EBF5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057"/>
          <a:stretch/>
        </p:blipFill>
        <p:spPr>
          <a:xfrm>
            <a:off x="9163050" y="5915249"/>
            <a:ext cx="2743200" cy="782675"/>
          </a:xfrm>
          <a:prstGeom prst="rect">
            <a:avLst/>
          </a:prstGeom>
        </p:spPr>
      </p:pic>
    </p:spTree>
    <p:extLst>
      <p:ext uri="{BB962C8B-B14F-4D97-AF65-F5344CB8AC3E}">
        <p14:creationId xmlns:p14="http://schemas.microsoft.com/office/powerpoint/2010/main" val="2382998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2013404"/>
            <a:ext cx="10515600" cy="37669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A picture containing funnel chart&#10;&#10;Description automatically generated">
            <a:extLst>
              <a:ext uri="{FF2B5EF4-FFF2-40B4-BE49-F238E27FC236}">
                <a16:creationId xmlns:a16="http://schemas.microsoft.com/office/drawing/2014/main" id="{4C8FA9A5-F127-4283-B29C-179F4356A74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3589"/>
          <a:stretch/>
        </p:blipFill>
        <p:spPr>
          <a:xfrm>
            <a:off x="0" y="5252217"/>
            <a:ext cx="12192000" cy="1605783"/>
          </a:xfrm>
          <a:prstGeom prst="rect">
            <a:avLst/>
          </a:prstGeom>
        </p:spPr>
      </p:pic>
      <p:pic>
        <p:nvPicPr>
          <p:cNvPr id="7" name="Picture 6">
            <a:extLst>
              <a:ext uri="{FF2B5EF4-FFF2-40B4-BE49-F238E27FC236}">
                <a16:creationId xmlns:a16="http://schemas.microsoft.com/office/drawing/2014/main" id="{81E0AFE9-EBA1-4E4C-85B1-117CDBD358C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7551"/>
          <a:stretch/>
        </p:blipFill>
        <p:spPr>
          <a:xfrm>
            <a:off x="9163050" y="5908011"/>
            <a:ext cx="2743200" cy="789913"/>
          </a:xfrm>
          <a:prstGeom prst="rect">
            <a:avLst/>
          </a:prstGeom>
        </p:spPr>
      </p:pic>
    </p:spTree>
    <p:extLst>
      <p:ext uri="{BB962C8B-B14F-4D97-AF65-F5344CB8AC3E}">
        <p14:creationId xmlns:p14="http://schemas.microsoft.com/office/powerpoint/2010/main" val="3120591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normAutofit/>
          </a:bodyPr>
          <a:lstStyle>
            <a:lvl1pPr>
              <a:defRPr sz="4800"/>
            </a:lvl1pPr>
          </a:lstStyle>
          <a:p>
            <a:r>
              <a:rPr lang="en-US"/>
              <a:t>Click to edit Master title style</a:t>
            </a:r>
          </a:p>
        </p:txBody>
      </p:sp>
      <p:sp>
        <p:nvSpPr>
          <p:cNvPr id="3" name="Text Placeholder 2"/>
          <p:cNvSpPr>
            <a:spLocks noGrp="1"/>
          </p:cNvSpPr>
          <p:nvPr>
            <p:ph type="body" idx="1" hasCustomPrompt="1"/>
          </p:nvPr>
        </p:nvSpPr>
        <p:spPr>
          <a:xfrm>
            <a:off x="831851" y="4589465"/>
            <a:ext cx="10515600" cy="1076550"/>
          </a:xfrm>
        </p:spPr>
        <p:txBody>
          <a:bodyPr>
            <a:normAutofit/>
          </a:bodyPr>
          <a:lstStyle>
            <a:lvl1pPr marL="0" indent="0">
              <a:buNone/>
              <a:defRPr sz="2000">
                <a:solidFill>
                  <a:schemeClr val="bg2"/>
                </a:solidFill>
                <a:latin typeface="Arial Black" panose="020B0A040201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Click to edit Master subtitle style</a:t>
            </a:r>
          </a:p>
        </p:txBody>
      </p:sp>
      <p:pic>
        <p:nvPicPr>
          <p:cNvPr id="6" name="Picture 5" descr="A picture containing funnel chart&#10;&#10;Description automatically generated">
            <a:extLst>
              <a:ext uri="{FF2B5EF4-FFF2-40B4-BE49-F238E27FC236}">
                <a16:creationId xmlns:a16="http://schemas.microsoft.com/office/drawing/2014/main" id="{F10C26F6-CB25-4BF0-BE9F-09EBC895F7D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3589"/>
          <a:stretch/>
        </p:blipFill>
        <p:spPr>
          <a:xfrm>
            <a:off x="0" y="5252217"/>
            <a:ext cx="12192000" cy="1605783"/>
          </a:xfrm>
          <a:prstGeom prst="rect">
            <a:avLst/>
          </a:prstGeom>
        </p:spPr>
      </p:pic>
      <p:pic>
        <p:nvPicPr>
          <p:cNvPr id="7" name="Picture 6">
            <a:extLst>
              <a:ext uri="{FF2B5EF4-FFF2-40B4-BE49-F238E27FC236}">
                <a16:creationId xmlns:a16="http://schemas.microsoft.com/office/drawing/2014/main" id="{31CCC85B-9A0C-4853-982A-34875ED4297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7551"/>
          <a:stretch/>
        </p:blipFill>
        <p:spPr>
          <a:xfrm>
            <a:off x="9163050" y="5908011"/>
            <a:ext cx="2743200" cy="789913"/>
          </a:xfrm>
          <a:prstGeom prst="rect">
            <a:avLst/>
          </a:prstGeom>
        </p:spPr>
      </p:pic>
    </p:spTree>
    <p:extLst>
      <p:ext uri="{BB962C8B-B14F-4D97-AF65-F5344CB8AC3E}">
        <p14:creationId xmlns:p14="http://schemas.microsoft.com/office/powerpoint/2010/main" val="1504248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930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930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C392717A-C3C7-4166-857A-DA4776A02D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057"/>
          <a:stretch/>
        </p:blipFill>
        <p:spPr>
          <a:xfrm>
            <a:off x="9163050" y="5915249"/>
            <a:ext cx="2743200" cy="782675"/>
          </a:xfrm>
          <a:prstGeom prst="rect">
            <a:avLst/>
          </a:prstGeom>
        </p:spPr>
      </p:pic>
    </p:spTree>
    <p:extLst>
      <p:ext uri="{BB962C8B-B14F-4D97-AF65-F5344CB8AC3E}">
        <p14:creationId xmlns:p14="http://schemas.microsoft.com/office/powerpoint/2010/main" val="2346472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normAutofit/>
          </a:bodyPr>
          <a:lstStyle>
            <a:lvl1pPr marL="0" indent="0">
              <a:buNone/>
              <a:defRPr sz="2000" b="1">
                <a:solidFill>
                  <a:schemeClr val="bg2"/>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283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normAutofit/>
          </a:bodyPr>
          <a:lstStyle>
            <a:lvl1pPr marL="0" indent="0">
              <a:buNone/>
              <a:defRPr sz="2000" b="1">
                <a:solidFill>
                  <a:schemeClr val="bg2"/>
                </a:solidFill>
                <a:latin typeface="Arial Black" panose="020B0A04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283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FD09C9B3-8D26-43F6-9840-1166BFC19C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057"/>
          <a:stretch/>
        </p:blipFill>
        <p:spPr>
          <a:xfrm>
            <a:off x="9163050" y="5915249"/>
            <a:ext cx="2743200" cy="782675"/>
          </a:xfrm>
          <a:prstGeom prst="rect">
            <a:avLst/>
          </a:prstGeom>
        </p:spPr>
      </p:pic>
    </p:spTree>
    <p:extLst>
      <p:ext uri="{BB962C8B-B14F-4D97-AF65-F5344CB8AC3E}">
        <p14:creationId xmlns:p14="http://schemas.microsoft.com/office/powerpoint/2010/main" val="3602163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5722AC16-41A2-4B24-8A24-A1F0C4E17B8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057"/>
          <a:stretch/>
        </p:blipFill>
        <p:spPr>
          <a:xfrm>
            <a:off x="9163050" y="5915249"/>
            <a:ext cx="2743200" cy="782675"/>
          </a:xfrm>
          <a:prstGeom prst="rect">
            <a:avLst/>
          </a:prstGeom>
        </p:spPr>
      </p:pic>
    </p:spTree>
    <p:extLst>
      <p:ext uri="{BB962C8B-B14F-4D97-AF65-F5344CB8AC3E}">
        <p14:creationId xmlns:p14="http://schemas.microsoft.com/office/powerpoint/2010/main" val="2385968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accent5"/>
        </a:solidFill>
        <a:effectLst/>
      </p:bgPr>
    </p:bg>
    <p:spTree>
      <p:nvGrpSpPr>
        <p:cNvPr id="1" name=""/>
        <p:cNvGrpSpPr/>
        <p:nvPr/>
      </p:nvGrpSpPr>
      <p:grpSpPr>
        <a:xfrm>
          <a:off x="0" y="0"/>
          <a:ext cx="0" cy="0"/>
          <a:chOff x="0" y="0"/>
          <a:chExt cx="0" cy="0"/>
        </a:xfrm>
      </p:grpSpPr>
      <p:sp useBgFill="1">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pic>
        <p:nvPicPr>
          <p:cNvPr id="5" name="Picture 4">
            <a:extLst>
              <a:ext uri="{FF2B5EF4-FFF2-40B4-BE49-F238E27FC236}">
                <a16:creationId xmlns:a16="http://schemas.microsoft.com/office/drawing/2014/main" id="{1C8D3BA7-ED68-49A6-9460-7AE6D4ED2F0B}"/>
              </a:ext>
            </a:extLst>
          </p:cNvPr>
          <p:cNvPicPr>
            <a:picLocks noChangeAspect="1"/>
          </p:cNvPicPr>
          <p:nvPr userDrawn="1"/>
        </p:nvPicPr>
        <p:blipFill rotWithShape="1">
          <a:blip r:embed="rId2">
            <a:biLevel thresh="25000"/>
            <a:extLst>
              <a:ext uri="{28A0092B-C50C-407E-A947-70E740481C1C}">
                <a14:useLocalDpi xmlns:a14="http://schemas.microsoft.com/office/drawing/2010/main" val="0"/>
              </a:ext>
            </a:extLst>
          </a:blip>
          <a:srcRect b="29057"/>
          <a:stretch/>
        </p:blipFill>
        <p:spPr>
          <a:xfrm>
            <a:off x="9163050" y="5915249"/>
            <a:ext cx="2743200" cy="782675"/>
          </a:xfrm>
          <a:prstGeom prst="rect">
            <a:avLst/>
          </a:prstGeom>
        </p:spPr>
      </p:pic>
    </p:spTree>
    <p:extLst>
      <p:ext uri="{BB962C8B-B14F-4D97-AF65-F5344CB8AC3E}">
        <p14:creationId xmlns:p14="http://schemas.microsoft.com/office/powerpoint/2010/main" val="344489178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AB009A-170F-4F1A-93C6-1BDE29B083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9057"/>
          <a:stretch/>
        </p:blipFill>
        <p:spPr>
          <a:xfrm>
            <a:off x="9163050" y="5915249"/>
            <a:ext cx="2743200" cy="782675"/>
          </a:xfrm>
          <a:prstGeom prst="rect">
            <a:avLst/>
          </a:prstGeom>
        </p:spPr>
      </p:pic>
    </p:spTree>
    <p:extLst>
      <p:ext uri="{BB962C8B-B14F-4D97-AF65-F5344CB8AC3E}">
        <p14:creationId xmlns:p14="http://schemas.microsoft.com/office/powerpoint/2010/main" val="1971786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5290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013404"/>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322411"/>
          </a:xfrm>
          <a:prstGeom prst="rect">
            <a:avLst/>
          </a:prstGeom>
        </p:spPr>
      </p:pic>
    </p:spTree>
    <p:extLst>
      <p:ext uri="{BB962C8B-B14F-4D97-AF65-F5344CB8AC3E}">
        <p14:creationId xmlns:p14="http://schemas.microsoft.com/office/powerpoint/2010/main" val="544949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63" r:id="rId4"/>
    <p:sldLayoutId id="2147483664" r:id="rId5"/>
    <p:sldLayoutId id="2147483665" r:id="rId6"/>
    <p:sldLayoutId id="2147483666" r:id="rId7"/>
    <p:sldLayoutId id="2147483672" r:id="rId8"/>
    <p:sldLayoutId id="2147483667" r:id="rId9"/>
    <p:sldLayoutId id="2147483670" r:id="rId10"/>
    <p:sldLayoutId id="2147483668" r:id="rId11"/>
    <p:sldLayoutId id="2147483669" r:id="rId12"/>
  </p:sldLayoutIdLst>
  <p:txStyles>
    <p:titleStyle>
      <a:lvl1pPr algn="l" defTabSz="914400" rtl="0" eaLnBrk="1" latinLnBrk="0" hangingPunct="1">
        <a:lnSpc>
          <a:spcPct val="90000"/>
        </a:lnSpc>
        <a:spcBef>
          <a:spcPct val="0"/>
        </a:spcBef>
        <a:buNone/>
        <a:defRPr sz="4400" b="1" kern="1200" cap="all" baseline="0">
          <a:solidFill>
            <a:schemeClr val="accent5">
              <a:lumMod val="75000"/>
            </a:schemeClr>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EEFD74-4DA7-4418-B444-30B8621903C2}"/>
              </a:ext>
            </a:extLst>
          </p:cNvPr>
          <p:cNvSpPr>
            <a:spLocks noGrp="1"/>
          </p:cNvSpPr>
          <p:nvPr>
            <p:ph type="ctrTitle"/>
          </p:nvPr>
        </p:nvSpPr>
        <p:spPr/>
        <p:txBody>
          <a:bodyPr/>
          <a:lstStyle/>
          <a:p>
            <a:r>
              <a:rPr lang="en-US">
                <a:latin typeface="Arial Black" panose="020B0A04020102020204" pitchFamily="34" charset="0"/>
              </a:rPr>
              <a:t>District Utility Program Meeting</a:t>
            </a:r>
          </a:p>
        </p:txBody>
      </p:sp>
      <p:sp>
        <p:nvSpPr>
          <p:cNvPr id="7" name="Subtitle 6">
            <a:extLst>
              <a:ext uri="{FF2B5EF4-FFF2-40B4-BE49-F238E27FC236}">
                <a16:creationId xmlns:a16="http://schemas.microsoft.com/office/drawing/2014/main" id="{0C4A1162-350F-4D1F-9D55-50DB29EA9988}"/>
              </a:ext>
            </a:extLst>
          </p:cNvPr>
          <p:cNvSpPr>
            <a:spLocks noGrp="1"/>
          </p:cNvSpPr>
          <p:nvPr>
            <p:ph type="subTitle" idx="1"/>
          </p:nvPr>
        </p:nvSpPr>
        <p:spPr/>
        <p:txBody>
          <a:bodyPr/>
          <a:lstStyle/>
          <a:p>
            <a:r>
              <a:rPr lang="en-US" dirty="0"/>
              <a:t>District 5</a:t>
            </a:r>
            <a:endParaRPr lang="en-US" dirty="0">
              <a:highlight>
                <a:srgbClr val="FFFF00"/>
              </a:highlight>
            </a:endParaRPr>
          </a:p>
          <a:p>
            <a:r>
              <a:rPr lang="en-US" dirty="0"/>
              <a:t>October 17, 2023</a:t>
            </a:r>
          </a:p>
        </p:txBody>
      </p:sp>
    </p:spTree>
    <p:extLst>
      <p:ext uri="{BB962C8B-B14F-4D97-AF65-F5344CB8AC3E}">
        <p14:creationId xmlns:p14="http://schemas.microsoft.com/office/powerpoint/2010/main" val="2806422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F7EA-7143-4217-8C37-16CD49761084}"/>
              </a:ext>
            </a:extLst>
          </p:cNvPr>
          <p:cNvSpPr>
            <a:spLocks noGrp="1"/>
          </p:cNvSpPr>
          <p:nvPr>
            <p:ph type="title"/>
          </p:nvPr>
        </p:nvSpPr>
        <p:spPr/>
        <p:txBody>
          <a:bodyPr/>
          <a:lstStyle/>
          <a:p>
            <a:r>
              <a:rPr lang="en-US"/>
              <a:t>Improvement Emphasis</a:t>
            </a:r>
          </a:p>
        </p:txBody>
      </p:sp>
      <p:graphicFrame>
        <p:nvGraphicFramePr>
          <p:cNvPr id="4" name="Content Placeholder 3">
            <a:extLst>
              <a:ext uri="{FF2B5EF4-FFF2-40B4-BE49-F238E27FC236}">
                <a16:creationId xmlns:a16="http://schemas.microsoft.com/office/drawing/2014/main" id="{C08B08BD-BDE6-8B2E-BD01-A41FD9DE65AD}"/>
              </a:ext>
            </a:extLst>
          </p:cNvPr>
          <p:cNvGraphicFramePr>
            <a:graphicFrameLocks noGrp="1"/>
          </p:cNvGraphicFramePr>
          <p:nvPr>
            <p:ph idx="1"/>
          </p:nvPr>
        </p:nvGraphicFramePr>
        <p:xfrm>
          <a:off x="838200" y="2013404"/>
          <a:ext cx="10515600" cy="376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917464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33412-63C7-6455-03DB-E5E9DE62BB7D}"/>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Lakeside East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NH-2-1(128); Control No.: 51646</a:t>
            </a:r>
          </a:p>
        </p:txBody>
      </p:sp>
      <p:sp>
        <p:nvSpPr>
          <p:cNvPr id="3" name="Text Placeholder 2">
            <a:extLst>
              <a:ext uri="{FF2B5EF4-FFF2-40B4-BE49-F238E27FC236}">
                <a16:creationId xmlns:a16="http://schemas.microsoft.com/office/drawing/2014/main" id="{CF016530-6719-B8D4-C46F-095DE41EB482}"/>
              </a:ext>
            </a:extLst>
          </p:cNvPr>
          <p:cNvSpPr>
            <a:spLocks noGrp="1"/>
          </p:cNvSpPr>
          <p:nvPr>
            <p:ph idx="1"/>
          </p:nvPr>
        </p:nvSpPr>
        <p:spPr/>
        <p:txBody>
          <a:bodyPr>
            <a:normAutofit fontScale="92500" lnSpcReduction="20000"/>
          </a:bodyPr>
          <a:lstStyle/>
          <a:p>
            <a:pPr marR="0" lvl="0" rtl="0"/>
            <a:r>
              <a:rPr lang="en-US" b="0" i="0" u="none" strike="noStrike" kern="100" baseline="0" dirty="0">
                <a:solidFill>
                  <a:srgbClr val="4D4D4F"/>
                </a:solidFill>
                <a:latin typeface="Arial" panose="020B0604020202020204" pitchFamily="34" charset="0"/>
              </a:rPr>
              <a:t>Anticipated Utilities Impact:</a:t>
            </a:r>
          </a:p>
          <a:p>
            <a:pPr marR="0" lvl="1" rtl="0"/>
            <a:r>
              <a:rPr lang="en-US" b="0" i="0" u="none" strike="noStrike" kern="100" baseline="0" dirty="0">
                <a:solidFill>
                  <a:srgbClr val="4D4D4F"/>
                </a:solidFill>
                <a:latin typeface="Arial" panose="020B0604020202020204" pitchFamily="34" charset="0"/>
              </a:rPr>
              <a:t>Lighting</a:t>
            </a:r>
          </a:p>
          <a:p>
            <a:pPr marR="0" lvl="0" rtl="0"/>
            <a:r>
              <a:rPr lang="en-US" b="0" i="0" u="none" strike="noStrike" kern="100" baseline="0" dirty="0">
                <a:solidFill>
                  <a:srgbClr val="4D4D4F"/>
                </a:solidFill>
                <a:latin typeface="Arial" panose="020B0604020202020204" pitchFamily="34" charset="0"/>
              </a:rPr>
              <a:t>Anticipated Request from Utilities:</a:t>
            </a:r>
          </a:p>
          <a:p>
            <a:pPr marR="0" lvl="1" rtl="0"/>
            <a:r>
              <a:rPr lang="en-US" b="0" i="0" u="none" strike="noStrike" kern="100" baseline="0" dirty="0">
                <a:solidFill>
                  <a:srgbClr val="4D4D4F"/>
                </a:solidFill>
                <a:latin typeface="Arial" panose="020B0604020202020204" pitchFamily="34" charset="0"/>
              </a:rPr>
              <a:t>Provide Existing Locations</a:t>
            </a:r>
          </a:p>
          <a:p>
            <a:pPr marR="0" lvl="1" rtl="0"/>
            <a:r>
              <a:rPr lang="en-US" b="0" i="0" u="none" strike="noStrike" kern="100" baseline="0" dirty="0">
                <a:solidFill>
                  <a:srgbClr val="4D4D4F"/>
                </a:solidFill>
                <a:latin typeface="Arial" panose="020B0604020202020204" pitchFamily="34" charset="0"/>
              </a:rPr>
              <a:t>Coordination with NDOT</a:t>
            </a:r>
          </a:p>
          <a:p>
            <a:pPr marR="0" lvl="0" rtl="0"/>
            <a:r>
              <a:rPr lang="en-US" b="0" i="0" u="none" strike="noStrike" kern="100" baseline="0" dirty="0">
                <a:solidFill>
                  <a:srgbClr val="4D4D4F"/>
                </a:solidFill>
                <a:latin typeface="Arial" panose="020B0604020202020204" pitchFamily="34" charset="0"/>
              </a:rPr>
              <a:t>Additional Information:</a:t>
            </a:r>
          </a:p>
          <a:p>
            <a:pPr marR="0" lvl="1" rtl="0"/>
            <a:r>
              <a:rPr lang="en-US" b="0" i="0" u="none" strike="noStrike" kern="100" baseline="0" dirty="0">
                <a:solidFill>
                  <a:srgbClr val="4D4D4F"/>
                </a:solidFill>
                <a:latin typeface="Arial" panose="020B0604020202020204" pitchFamily="34" charset="0"/>
              </a:rPr>
              <a:t>K-Sheets TBD</a:t>
            </a:r>
          </a:p>
          <a:p>
            <a:pPr marR="0" lvl="1" rtl="0"/>
            <a:r>
              <a:rPr lang="en-US" b="0" i="0" u="none" strike="noStrike" kern="100" baseline="0" dirty="0">
                <a:solidFill>
                  <a:srgbClr val="4D4D4F"/>
                </a:solidFill>
                <a:latin typeface="Arial" panose="020B0604020202020204" pitchFamily="34" charset="0"/>
              </a:rPr>
              <a:t>Special Provisions TBD</a:t>
            </a:r>
          </a:p>
          <a:p>
            <a:pPr marR="0" lvl="0" rtl="0"/>
            <a:r>
              <a:rPr lang="en-US" b="0" i="0" u="none" strike="noStrike" kern="100" baseline="0" dirty="0">
                <a:solidFill>
                  <a:srgbClr val="4D4D4F"/>
                </a:solidFill>
                <a:latin typeface="Arial" panose="020B0604020202020204" pitchFamily="34" charset="0"/>
              </a:rPr>
              <a:t>Utilities Involved: </a:t>
            </a:r>
          </a:p>
          <a:p>
            <a:pPr marR="0" lvl="1" rtl="0"/>
            <a:r>
              <a:rPr lang="en-US" b="0" i="0" u="none" strike="noStrike" kern="100" baseline="0" dirty="0" err="1">
                <a:solidFill>
                  <a:srgbClr val="4D4D4F"/>
                </a:solidFill>
                <a:latin typeface="Arial" panose="020B0604020202020204" pitchFamily="34" charset="0"/>
              </a:rPr>
              <a:t>Allo</a:t>
            </a:r>
            <a:r>
              <a:rPr lang="en-US" b="0" i="0" u="none" strike="noStrike" kern="100" baseline="0" dirty="0">
                <a:solidFill>
                  <a:srgbClr val="4D4D4F"/>
                </a:solidFill>
                <a:latin typeface="Arial" panose="020B0604020202020204" pitchFamily="34" charset="0"/>
              </a:rPr>
              <a:t> Comm., </a:t>
            </a:r>
            <a:r>
              <a:rPr lang="en-US" b="0" i="0" u="none" strike="noStrike" kern="100" baseline="0" dirty="0" err="1">
                <a:solidFill>
                  <a:srgbClr val="4D4D4F"/>
                </a:solidFill>
                <a:latin typeface="Arial" panose="020B0604020202020204" pitchFamily="34" charset="0"/>
              </a:rPr>
              <a:t>Concolidated</a:t>
            </a:r>
            <a:r>
              <a:rPr lang="en-US" b="0" i="0" u="none" strike="noStrike" kern="100" baseline="0" dirty="0">
                <a:solidFill>
                  <a:srgbClr val="4D4D4F"/>
                </a:solidFill>
                <a:latin typeface="Arial" panose="020B0604020202020204" pitchFamily="34" charset="0"/>
              </a:rPr>
              <a:t> Telco, Lumen (CenturyLink), OPTK Network (</a:t>
            </a:r>
            <a:r>
              <a:rPr lang="en-US" b="0" i="0" u="none" strike="noStrike" kern="100" baseline="0" dirty="0" err="1">
                <a:solidFill>
                  <a:srgbClr val="4D4D4F"/>
                </a:solidFill>
                <a:latin typeface="Arial" panose="020B0604020202020204" pitchFamily="34" charset="0"/>
              </a:rPr>
              <a:t>NebraskaLink</a:t>
            </a:r>
            <a:r>
              <a:rPr lang="en-US" b="0" i="0" u="none" strike="noStrike" kern="100" baseline="0" dirty="0">
                <a:solidFill>
                  <a:srgbClr val="4D4D4F"/>
                </a:solidFill>
                <a:latin typeface="Arial" panose="020B0604020202020204" pitchFamily="34" charset="0"/>
              </a:rPr>
              <a:t>), Panhandle Rural </a:t>
            </a:r>
            <a:r>
              <a:rPr lang="en-US" b="0" i="0" u="none" strike="noStrike" kern="100" baseline="0" dirty="0" err="1">
                <a:solidFill>
                  <a:srgbClr val="4D4D4F"/>
                </a:solidFill>
                <a:latin typeface="Arial" panose="020B0604020202020204" pitchFamily="34" charset="0"/>
              </a:rPr>
              <a:t>Electic</a:t>
            </a:r>
            <a:r>
              <a:rPr lang="en-US" b="0" i="0" u="none" strike="noStrike" kern="100" baseline="0" dirty="0">
                <a:solidFill>
                  <a:srgbClr val="4D4D4F"/>
                </a:solidFill>
                <a:latin typeface="Arial" panose="020B0604020202020204" pitchFamily="34" charset="0"/>
              </a:rPr>
              <a:t> Membership Assn.</a:t>
            </a:r>
          </a:p>
        </p:txBody>
      </p:sp>
    </p:spTree>
    <p:extLst>
      <p:ext uri="{BB962C8B-B14F-4D97-AF65-F5344CB8AC3E}">
        <p14:creationId xmlns:p14="http://schemas.microsoft.com/office/powerpoint/2010/main" val="27912363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EE679-DC18-288A-4243-A26FA4DFFCA5}"/>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Burton Lake East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NH-2-1(129); Control No.: 51647</a:t>
            </a:r>
          </a:p>
        </p:txBody>
      </p:sp>
      <p:sp>
        <p:nvSpPr>
          <p:cNvPr id="3" name="Text Placeholder 2">
            <a:extLst>
              <a:ext uri="{FF2B5EF4-FFF2-40B4-BE49-F238E27FC236}">
                <a16:creationId xmlns:a16="http://schemas.microsoft.com/office/drawing/2014/main" id="{410B144B-58DC-3A4A-6BE6-85C88875EAAE}"/>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9.7</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Pavement Repairs</a:t>
            </a:r>
          </a:p>
          <a:p>
            <a:pPr marR="0" lvl="1" rtl="0"/>
            <a:r>
              <a:rPr lang="en-US" b="0" i="0" u="none" strike="noStrike" kern="100" baseline="0">
                <a:solidFill>
                  <a:srgbClr val="4D4D4F"/>
                </a:solidFill>
                <a:latin typeface="Arial" panose="020B0604020202020204" pitchFamily="34" charset="0"/>
              </a:rPr>
              <a:t>Shoulder Work</a:t>
            </a:r>
          </a:p>
        </p:txBody>
      </p:sp>
      <p:pic>
        <p:nvPicPr>
          <p:cNvPr id="5" name="Picture 4" descr="A map of a river&#10;&#10;Description automatically generated with medium confidence">
            <a:extLst>
              <a:ext uri="{FF2B5EF4-FFF2-40B4-BE49-F238E27FC236}">
                <a16:creationId xmlns:a16="http://schemas.microsoft.com/office/drawing/2014/main" id="{05E5F312-72B4-EEF2-EC2B-32ABE7531A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37497620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2DC12-1957-5438-B5EE-575104E252E6}"/>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Burton Lake East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NH-2-1(129); Control No.: 51647</a:t>
            </a:r>
          </a:p>
        </p:txBody>
      </p:sp>
      <p:sp>
        <p:nvSpPr>
          <p:cNvPr id="3" name="Text Placeholder 2">
            <a:extLst>
              <a:ext uri="{FF2B5EF4-FFF2-40B4-BE49-F238E27FC236}">
                <a16:creationId xmlns:a16="http://schemas.microsoft.com/office/drawing/2014/main" id="{5C935687-F32A-D6BA-A735-FF90389DB47B}"/>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3/6/2025</a:t>
            </a:r>
          </a:p>
          <a:p>
            <a:pPr marR="0" lvl="0" rtl="0"/>
            <a:r>
              <a:rPr lang="en-US" b="0" i="0" u="none" strike="noStrike" kern="100" baseline="0">
                <a:solidFill>
                  <a:srgbClr val="4D4D4F"/>
                </a:solidFill>
                <a:latin typeface="Arial" panose="020B0604020202020204" pitchFamily="34" charset="0"/>
              </a:rPr>
              <a:t>Construction Timing: 5/1/2025</a:t>
            </a:r>
          </a:p>
        </p:txBody>
      </p:sp>
    </p:spTree>
    <p:extLst>
      <p:ext uri="{BB962C8B-B14F-4D97-AF65-F5344CB8AC3E}">
        <p14:creationId xmlns:p14="http://schemas.microsoft.com/office/powerpoint/2010/main" val="31210549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D5A05-C035-08DB-F07D-82C0DD6C0F5F}"/>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Burton Lake East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NH-2-1(129); Control No.: 51647</a:t>
            </a:r>
          </a:p>
        </p:txBody>
      </p:sp>
      <p:sp>
        <p:nvSpPr>
          <p:cNvPr id="3" name="Text Placeholder 2">
            <a:extLst>
              <a:ext uri="{FF2B5EF4-FFF2-40B4-BE49-F238E27FC236}">
                <a16:creationId xmlns:a16="http://schemas.microsoft.com/office/drawing/2014/main" id="{4C066BEE-3D11-AFCE-531F-30C5FA564716}"/>
              </a:ext>
            </a:extLst>
          </p:cNvPr>
          <p:cNvSpPr>
            <a:spLocks noGrp="1"/>
          </p:cNvSpPr>
          <p:nvPr>
            <p:ph idx="1"/>
          </p:nvPr>
        </p:nvSpPr>
        <p:spPr/>
        <p:txBody>
          <a:bodyPr>
            <a:normAutofit fontScale="85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Culvert Extension/Replacement</a:t>
            </a:r>
          </a:p>
          <a:p>
            <a:pPr marR="0" lvl="1" rtl="0"/>
            <a:r>
              <a:rPr lang="en-US" b="0" i="0" u="none" strike="noStrike" kern="100" baseline="0">
                <a:solidFill>
                  <a:srgbClr val="4D4D4F"/>
                </a:solidFill>
                <a:latin typeface="Arial" panose="020B0604020202020204" pitchFamily="34" charset="0"/>
              </a:rPr>
              <a:t>Shoulder Work</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Allo Comm., Concolidated Telco, Lumen (CenturyLink), OPTK Network (NebraskaLink), Panhandle Rural Electic Membership Assn.</a:t>
            </a:r>
          </a:p>
        </p:txBody>
      </p:sp>
    </p:spTree>
    <p:extLst>
      <p:ext uri="{BB962C8B-B14F-4D97-AF65-F5344CB8AC3E}">
        <p14:creationId xmlns:p14="http://schemas.microsoft.com/office/powerpoint/2010/main" val="366378867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21DBA-5735-76EA-5CD9-7CDA26A495B5}"/>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Morrill - Mitchell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NH-26-1(174); Control No.: 51615</a:t>
            </a:r>
          </a:p>
        </p:txBody>
      </p:sp>
      <p:sp>
        <p:nvSpPr>
          <p:cNvPr id="3" name="Text Placeholder 2">
            <a:extLst>
              <a:ext uri="{FF2B5EF4-FFF2-40B4-BE49-F238E27FC236}">
                <a16:creationId xmlns:a16="http://schemas.microsoft.com/office/drawing/2014/main" id="{84B5DD4F-F2CE-90CF-4160-DCB3C3C736CA}"/>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6</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Pavement Repairs</a:t>
            </a:r>
          </a:p>
          <a:p>
            <a:pPr marR="0" lvl="1" rtl="0"/>
            <a:r>
              <a:rPr lang="en-US" b="0" i="0" u="none" strike="noStrike" kern="100" baseline="0">
                <a:solidFill>
                  <a:srgbClr val="4D4D4F"/>
                </a:solidFill>
                <a:latin typeface="Arial" panose="020B0604020202020204" pitchFamily="34" charset="0"/>
              </a:rPr>
              <a:t>ITS/Lighting</a:t>
            </a:r>
          </a:p>
        </p:txBody>
      </p:sp>
      <p:pic>
        <p:nvPicPr>
          <p:cNvPr id="5" name="Picture 4" descr="A map of a farm&#10;&#10;Description automatically generated">
            <a:extLst>
              <a:ext uri="{FF2B5EF4-FFF2-40B4-BE49-F238E27FC236}">
                <a16:creationId xmlns:a16="http://schemas.microsoft.com/office/drawing/2014/main" id="{EF9EDB40-B900-D296-9BC8-DD6E6DEB7D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17015470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668FE-9F59-1E73-0754-8F957BEEBD7C}"/>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Morrill - Mitchell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NH-26-1(174); Control No.: 51615</a:t>
            </a:r>
          </a:p>
        </p:txBody>
      </p:sp>
      <p:sp>
        <p:nvSpPr>
          <p:cNvPr id="3" name="Text Placeholder 2">
            <a:extLst>
              <a:ext uri="{FF2B5EF4-FFF2-40B4-BE49-F238E27FC236}">
                <a16:creationId xmlns:a16="http://schemas.microsoft.com/office/drawing/2014/main" id="{91503732-4594-03CB-98D0-7CC1CA377879}"/>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Design</a:t>
            </a:r>
          </a:p>
          <a:p>
            <a:pPr marR="0" lvl="0" rtl="0"/>
            <a:r>
              <a:rPr lang="en-US" b="0" i="0" u="none" strike="noStrike" kern="100" baseline="0" dirty="0">
                <a:solidFill>
                  <a:srgbClr val="4D4D4F"/>
                </a:solidFill>
                <a:latin typeface="Arial" panose="020B0604020202020204" pitchFamily="34" charset="0"/>
              </a:rPr>
              <a:t>Right-of-Way: </a:t>
            </a:r>
            <a:r>
              <a:rPr lang="en-US" b="0" i="0" u="none" strike="noStrike" kern="100" baseline="0">
                <a:solidFill>
                  <a:srgbClr val="4D4D4F"/>
                </a:solidFill>
                <a:latin typeface="Arial" panose="020B0604020202020204" pitchFamily="34" charset="0"/>
              </a:rPr>
              <a:t>In Progress</a:t>
            </a:r>
            <a:endParaRPr lang="en-US" b="0" i="0" u="none" strike="noStrike" kern="100" baseline="0" dirty="0">
              <a:solidFill>
                <a:srgbClr val="4D4D4F"/>
              </a:solidFill>
              <a:latin typeface="Arial" panose="020B0604020202020204" pitchFamily="34" charset="0"/>
            </a:endParaRP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0" rtl="0"/>
            <a:r>
              <a:rPr lang="en-US" b="0" i="0" u="none" strike="noStrike" kern="100" baseline="0" dirty="0">
                <a:solidFill>
                  <a:srgbClr val="4D4D4F"/>
                </a:solidFill>
                <a:latin typeface="Arial" panose="020B0604020202020204" pitchFamily="34" charset="0"/>
              </a:rPr>
              <a:t>Letting Date: 8/29/2024</a:t>
            </a:r>
          </a:p>
          <a:p>
            <a:pPr marR="0" lvl="0" rtl="0"/>
            <a:r>
              <a:rPr lang="en-US" b="0" i="0" u="none" strike="noStrike" kern="100" baseline="0" dirty="0">
                <a:solidFill>
                  <a:srgbClr val="4D4D4F"/>
                </a:solidFill>
                <a:latin typeface="Arial" panose="020B0604020202020204" pitchFamily="34" charset="0"/>
              </a:rPr>
              <a:t>Construction Timing: 7/7/2025</a:t>
            </a:r>
          </a:p>
        </p:txBody>
      </p:sp>
    </p:spTree>
    <p:extLst>
      <p:ext uri="{BB962C8B-B14F-4D97-AF65-F5344CB8AC3E}">
        <p14:creationId xmlns:p14="http://schemas.microsoft.com/office/powerpoint/2010/main" val="25236467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F4D4E-2F02-5160-1F80-04073B2083D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4C6A7B-15F2-C021-0C8B-8D80DCF9FAB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310607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B8E8-5FEA-1ADC-D1CE-7F77B67299FD}"/>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Morrill - Mitchell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NH-26-1(174); Control No.: 51615</a:t>
            </a:r>
          </a:p>
        </p:txBody>
      </p:sp>
      <p:sp>
        <p:nvSpPr>
          <p:cNvPr id="3" name="Text Placeholder 2">
            <a:extLst>
              <a:ext uri="{FF2B5EF4-FFF2-40B4-BE49-F238E27FC236}">
                <a16:creationId xmlns:a16="http://schemas.microsoft.com/office/drawing/2014/main" id="{4BDBE064-E555-C7FD-5529-CE4A95C48D0C}"/>
              </a:ext>
            </a:extLst>
          </p:cNvPr>
          <p:cNvSpPr>
            <a:spLocks noGrp="1"/>
          </p:cNvSpPr>
          <p:nvPr>
            <p:ph idx="1"/>
          </p:nvPr>
        </p:nvSpPr>
        <p:spPr/>
        <p:txBody>
          <a:bodyPr>
            <a:normAutofit fontScale="77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No Impacts</a:t>
            </a:r>
          </a:p>
          <a:p>
            <a:pPr marR="0" lvl="1" rtl="0"/>
            <a:r>
              <a:rPr lang="en-US" b="0" i="0" u="none" strike="noStrike" kern="100" baseline="0">
                <a:solidFill>
                  <a:srgbClr val="4D4D4F"/>
                </a:solidFill>
                <a:latin typeface="Arial" panose="020B0604020202020204" pitchFamily="34" charset="0"/>
              </a:rPr>
              <a:t>Shlder Work</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Allo Comm., Black Hills Energy, Charter Comm. (Spectrum), City of Mitchell, Enterprise Irr. Dist., Farmers Irr. Dist., Great Plains Comm., Lumen (CenturyLink), Roosevelt PPD, Tallgrass Energy, Village of Morrill, Western Sugar COOP</a:t>
            </a:r>
          </a:p>
        </p:txBody>
      </p:sp>
    </p:spTree>
    <p:extLst>
      <p:ext uri="{BB962C8B-B14F-4D97-AF65-F5344CB8AC3E}">
        <p14:creationId xmlns:p14="http://schemas.microsoft.com/office/powerpoint/2010/main" val="95228190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E7AE1-A1DD-B829-E6B6-59B283E3324B}"/>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West of Lodgepole - West of Chappell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NH-80-2(118); Control No.: 51627</a:t>
            </a:r>
          </a:p>
        </p:txBody>
      </p:sp>
      <p:sp>
        <p:nvSpPr>
          <p:cNvPr id="3" name="Text Placeholder 2">
            <a:extLst>
              <a:ext uri="{FF2B5EF4-FFF2-40B4-BE49-F238E27FC236}">
                <a16:creationId xmlns:a16="http://schemas.microsoft.com/office/drawing/2014/main" id="{B381C260-525C-B31C-85C7-3499372DDD44}"/>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9.2</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Pavement Repairs</a:t>
            </a:r>
          </a:p>
        </p:txBody>
      </p:sp>
      <p:pic>
        <p:nvPicPr>
          <p:cNvPr id="5" name="Picture 4" descr="A map of a road&#10;&#10;Description automatically generated">
            <a:extLst>
              <a:ext uri="{FF2B5EF4-FFF2-40B4-BE49-F238E27FC236}">
                <a16:creationId xmlns:a16="http://schemas.microsoft.com/office/drawing/2014/main" id="{B4CEB92C-512D-72BC-E543-863BFF369E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352520856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5053C-3834-0CB3-047B-02F8C24389DE}"/>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West of Lodgepole - West of Chappell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NH-80-2(118); Control No.: 51627</a:t>
            </a:r>
          </a:p>
        </p:txBody>
      </p:sp>
      <p:sp>
        <p:nvSpPr>
          <p:cNvPr id="3" name="Text Placeholder 2">
            <a:extLst>
              <a:ext uri="{FF2B5EF4-FFF2-40B4-BE49-F238E27FC236}">
                <a16:creationId xmlns:a16="http://schemas.microsoft.com/office/drawing/2014/main" id="{CCDFEAB1-F7E8-19FA-0A25-31A63E37C958}"/>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5/1/2025</a:t>
            </a:r>
          </a:p>
        </p:txBody>
      </p:sp>
    </p:spTree>
    <p:extLst>
      <p:ext uri="{BB962C8B-B14F-4D97-AF65-F5344CB8AC3E}">
        <p14:creationId xmlns:p14="http://schemas.microsoft.com/office/powerpoint/2010/main" val="98940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5FAE-7929-45EC-AF3C-EB602BAEB613}"/>
              </a:ext>
            </a:extLst>
          </p:cNvPr>
          <p:cNvSpPr>
            <a:spLocks noGrp="1"/>
          </p:cNvSpPr>
          <p:nvPr>
            <p:ph type="title"/>
          </p:nvPr>
        </p:nvSpPr>
        <p:spPr/>
        <p:txBody>
          <a:bodyPr/>
          <a:lstStyle/>
          <a:p>
            <a:r>
              <a:rPr lang="en-US" dirty="0" err="1"/>
              <a:t>Ndot</a:t>
            </a:r>
            <a:r>
              <a:rPr lang="en-US" dirty="0"/>
              <a:t> utility section</a:t>
            </a:r>
          </a:p>
        </p:txBody>
      </p:sp>
      <p:sp>
        <p:nvSpPr>
          <p:cNvPr id="3" name="Text Placeholder 2">
            <a:extLst>
              <a:ext uri="{FF2B5EF4-FFF2-40B4-BE49-F238E27FC236}">
                <a16:creationId xmlns:a16="http://schemas.microsoft.com/office/drawing/2014/main" id="{7017958D-8143-4FED-BC53-68D085B859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432850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6C6B1-EC06-9255-5E75-8AE53BCCF807}"/>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West of Lodgepole - West of Chappell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NH-80-2(118); Control No.: 51627</a:t>
            </a:r>
          </a:p>
        </p:txBody>
      </p:sp>
      <p:sp>
        <p:nvSpPr>
          <p:cNvPr id="3" name="Text Placeholder 2">
            <a:extLst>
              <a:ext uri="{FF2B5EF4-FFF2-40B4-BE49-F238E27FC236}">
                <a16:creationId xmlns:a16="http://schemas.microsoft.com/office/drawing/2014/main" id="{0877420F-9DA6-BF74-E846-2FDB140937A3}"/>
              </a:ext>
            </a:extLst>
          </p:cNvPr>
          <p:cNvSpPr>
            <a:spLocks noGrp="1"/>
          </p:cNvSpPr>
          <p:nvPr>
            <p:ph idx="1"/>
          </p:nvPr>
        </p:nvSpPr>
        <p:spPr/>
        <p:txBody>
          <a:bodyPr>
            <a:normAutofit fontScale="92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No Impacts</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Black Hills, City of Chappell, Dalton Telephone, Lumen (Century Link), OPTK (Nebraska Link)</a:t>
            </a:r>
          </a:p>
        </p:txBody>
      </p:sp>
    </p:spTree>
    <p:extLst>
      <p:ext uri="{BB962C8B-B14F-4D97-AF65-F5344CB8AC3E}">
        <p14:creationId xmlns:p14="http://schemas.microsoft.com/office/powerpoint/2010/main" val="4274692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30F0E-3AB9-9A23-C7FB-BA32F72A8AD2}"/>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Potter - Brownson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NH-80-1(203); Control No.: 51628</a:t>
            </a:r>
          </a:p>
        </p:txBody>
      </p:sp>
      <p:sp>
        <p:nvSpPr>
          <p:cNvPr id="3" name="Text Placeholder 2">
            <a:extLst>
              <a:ext uri="{FF2B5EF4-FFF2-40B4-BE49-F238E27FC236}">
                <a16:creationId xmlns:a16="http://schemas.microsoft.com/office/drawing/2014/main" id="{71DBCC4C-3D9A-7967-08FE-D70FF45A1A3D}"/>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11.6</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Pavement Repairs</a:t>
            </a:r>
          </a:p>
        </p:txBody>
      </p:sp>
      <p:pic>
        <p:nvPicPr>
          <p:cNvPr id="5" name="Picture 4" descr="A map of a road&#10;&#10;Description automatically generated with medium confidence">
            <a:extLst>
              <a:ext uri="{FF2B5EF4-FFF2-40B4-BE49-F238E27FC236}">
                <a16:creationId xmlns:a16="http://schemas.microsoft.com/office/drawing/2014/main" id="{13B23F68-F549-A9FD-BF84-FB8B1E4DEB6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41890098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FBB62-D8A2-8308-346C-5570090018F3}"/>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Potter - Brownson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NH-80-1(203); Control No.: 51628</a:t>
            </a:r>
          </a:p>
        </p:txBody>
      </p:sp>
      <p:sp>
        <p:nvSpPr>
          <p:cNvPr id="3" name="Text Placeholder 2">
            <a:extLst>
              <a:ext uri="{FF2B5EF4-FFF2-40B4-BE49-F238E27FC236}">
                <a16:creationId xmlns:a16="http://schemas.microsoft.com/office/drawing/2014/main" id="{6739A434-413F-8013-AC58-A3A2D498BEA0}"/>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5/1/2025</a:t>
            </a:r>
          </a:p>
        </p:txBody>
      </p:sp>
    </p:spTree>
    <p:extLst>
      <p:ext uri="{BB962C8B-B14F-4D97-AF65-F5344CB8AC3E}">
        <p14:creationId xmlns:p14="http://schemas.microsoft.com/office/powerpoint/2010/main" val="14968702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EB02-A7AD-47C5-2C1F-1BC9BCA9FC38}"/>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Potter - Brownson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NH-80-1(203); Control No.: 51628</a:t>
            </a:r>
          </a:p>
        </p:txBody>
      </p:sp>
      <p:sp>
        <p:nvSpPr>
          <p:cNvPr id="3" name="Text Placeholder 2">
            <a:extLst>
              <a:ext uri="{FF2B5EF4-FFF2-40B4-BE49-F238E27FC236}">
                <a16:creationId xmlns:a16="http://schemas.microsoft.com/office/drawing/2014/main" id="{C8651962-18D2-CAE3-4C84-A33799E89AAB}"/>
              </a:ext>
            </a:extLst>
          </p:cNvPr>
          <p:cNvSpPr>
            <a:spLocks noGrp="1"/>
          </p:cNvSpPr>
          <p:nvPr>
            <p:ph idx="1"/>
          </p:nvPr>
        </p:nvSpPr>
        <p:spPr/>
        <p:txBody>
          <a:bodyPr>
            <a:normAutofit fontScale="92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No Impacts</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Charter Comm, Cogent (T-Mobile, Sprint),Dalton Telephone, Lumen (Century Link), OPTK (Nebraska Link), Warren Air Force Base</a:t>
            </a:r>
          </a:p>
        </p:txBody>
      </p:sp>
    </p:spTree>
    <p:extLst>
      <p:ext uri="{BB962C8B-B14F-4D97-AF65-F5344CB8AC3E}">
        <p14:creationId xmlns:p14="http://schemas.microsoft.com/office/powerpoint/2010/main" val="12703544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525B6-5B6C-AAB0-FB8C-D61C6DE2AD1F}"/>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Wyoming Line - Bushnell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NH-80-1(204); Control No.: 51629</a:t>
            </a:r>
          </a:p>
        </p:txBody>
      </p:sp>
      <p:sp>
        <p:nvSpPr>
          <p:cNvPr id="3" name="Text Placeholder 2">
            <a:extLst>
              <a:ext uri="{FF2B5EF4-FFF2-40B4-BE49-F238E27FC236}">
                <a16:creationId xmlns:a16="http://schemas.microsoft.com/office/drawing/2014/main" id="{178ED6BE-62D2-2FCE-7300-D5B234F7734C}"/>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9.5</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Pavement Repairs</a:t>
            </a:r>
          </a:p>
        </p:txBody>
      </p:sp>
      <p:pic>
        <p:nvPicPr>
          <p:cNvPr id="5" name="Picture 4" descr="A map of a farm&#10;&#10;Description automatically generated with medium confidence">
            <a:extLst>
              <a:ext uri="{FF2B5EF4-FFF2-40B4-BE49-F238E27FC236}">
                <a16:creationId xmlns:a16="http://schemas.microsoft.com/office/drawing/2014/main" id="{3F4E2C68-CE4A-07A0-D7C9-EAFD94584E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10485224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C36C2-37EF-ED78-3E56-177A701F0422}"/>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Wyoming Line - Bushnell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NH-80-1(204); Control No.: 51629</a:t>
            </a:r>
          </a:p>
        </p:txBody>
      </p:sp>
      <p:sp>
        <p:nvSpPr>
          <p:cNvPr id="3" name="Text Placeholder 2">
            <a:extLst>
              <a:ext uri="{FF2B5EF4-FFF2-40B4-BE49-F238E27FC236}">
                <a16:creationId xmlns:a16="http://schemas.microsoft.com/office/drawing/2014/main" id="{9D906DDE-AAC7-73D7-73E8-5915F63B162D}"/>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5/1/2025</a:t>
            </a:r>
          </a:p>
        </p:txBody>
      </p:sp>
    </p:spTree>
    <p:extLst>
      <p:ext uri="{BB962C8B-B14F-4D97-AF65-F5344CB8AC3E}">
        <p14:creationId xmlns:p14="http://schemas.microsoft.com/office/powerpoint/2010/main" val="183439505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C1ECE-3017-A188-6491-4B84FBC21BE5}"/>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Wyoming Line - Bushnell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NH-80-1(204); Control No.: 51629</a:t>
            </a:r>
          </a:p>
        </p:txBody>
      </p:sp>
      <p:sp>
        <p:nvSpPr>
          <p:cNvPr id="3" name="Text Placeholder 2">
            <a:extLst>
              <a:ext uri="{FF2B5EF4-FFF2-40B4-BE49-F238E27FC236}">
                <a16:creationId xmlns:a16="http://schemas.microsoft.com/office/drawing/2014/main" id="{93838BF9-5CAD-5D25-2687-69350E280C33}"/>
              </a:ext>
            </a:extLst>
          </p:cNvPr>
          <p:cNvSpPr>
            <a:spLocks noGrp="1"/>
          </p:cNvSpPr>
          <p:nvPr>
            <p:ph idx="1"/>
          </p:nvPr>
        </p:nvSpPr>
        <p:spPr/>
        <p:txBody>
          <a:bodyPr>
            <a:normAutofit fontScale="92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No Impacts</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Cogent (T-Mobile, Sprint), Dalton Telephone, Great Plains Comm, High West Energy, Warren Air Force Base</a:t>
            </a:r>
          </a:p>
        </p:txBody>
      </p:sp>
    </p:spTree>
    <p:extLst>
      <p:ext uri="{BB962C8B-B14F-4D97-AF65-F5344CB8AC3E}">
        <p14:creationId xmlns:p14="http://schemas.microsoft.com/office/powerpoint/2010/main" val="130591335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4EBC2-AEC4-5C6D-4E44-C56402C93C77}"/>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EAST KIMBALL - POTTER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NH-80-1(205); Control No.: 51630</a:t>
            </a:r>
          </a:p>
        </p:txBody>
      </p:sp>
      <p:sp>
        <p:nvSpPr>
          <p:cNvPr id="3" name="Text Placeholder 2">
            <a:extLst>
              <a:ext uri="{FF2B5EF4-FFF2-40B4-BE49-F238E27FC236}">
                <a16:creationId xmlns:a16="http://schemas.microsoft.com/office/drawing/2014/main" id="{DD09466B-7F78-1CA2-335E-058A175F265D}"/>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11.7</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Pavement Repairs</a:t>
            </a:r>
          </a:p>
        </p:txBody>
      </p:sp>
      <p:pic>
        <p:nvPicPr>
          <p:cNvPr id="5" name="Picture 4" descr="A map of a rural area&#10;&#10;Description automatically generated">
            <a:extLst>
              <a:ext uri="{FF2B5EF4-FFF2-40B4-BE49-F238E27FC236}">
                <a16:creationId xmlns:a16="http://schemas.microsoft.com/office/drawing/2014/main" id="{96744560-4341-FE13-1910-4C7316336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3415019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74880-1715-32AE-0DC9-E480E594A2EE}"/>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EAST KIMBALL - POTTER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NH-80-1(205); Control No.: 51630</a:t>
            </a:r>
          </a:p>
        </p:txBody>
      </p:sp>
      <p:sp>
        <p:nvSpPr>
          <p:cNvPr id="3" name="Text Placeholder 2">
            <a:extLst>
              <a:ext uri="{FF2B5EF4-FFF2-40B4-BE49-F238E27FC236}">
                <a16:creationId xmlns:a16="http://schemas.microsoft.com/office/drawing/2014/main" id="{0AFA139F-BE3C-6ABA-9796-65F701875E27}"/>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5/1/2025</a:t>
            </a:r>
          </a:p>
        </p:txBody>
      </p:sp>
    </p:spTree>
    <p:extLst>
      <p:ext uri="{BB962C8B-B14F-4D97-AF65-F5344CB8AC3E}">
        <p14:creationId xmlns:p14="http://schemas.microsoft.com/office/powerpoint/2010/main" val="30429751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A226-05D6-4191-C61B-C4C4CA01840E}"/>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EAST KIMBALL - POTTER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NH-80-1(205); Control No.: 51630</a:t>
            </a:r>
          </a:p>
        </p:txBody>
      </p:sp>
      <p:sp>
        <p:nvSpPr>
          <p:cNvPr id="3" name="Text Placeholder 2">
            <a:extLst>
              <a:ext uri="{FF2B5EF4-FFF2-40B4-BE49-F238E27FC236}">
                <a16:creationId xmlns:a16="http://schemas.microsoft.com/office/drawing/2014/main" id="{C01CC5F5-B83D-2F74-6849-76E095052EB7}"/>
              </a:ext>
            </a:extLst>
          </p:cNvPr>
          <p:cNvSpPr>
            <a:spLocks noGrp="1"/>
          </p:cNvSpPr>
          <p:nvPr>
            <p:ph idx="1"/>
          </p:nvPr>
        </p:nvSpPr>
        <p:spPr/>
        <p:txBody>
          <a:bodyPr>
            <a:normAutofit fontScale="85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No Impacts</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Chaco Energy, Cogent (t-Mobile, Sprint), Charter Comm, Dalton telephone, Foundation Energy Mng, Lumen (Century Link), Hig West Energy, OTPK (Nebraska Link)</a:t>
            </a:r>
          </a:p>
        </p:txBody>
      </p:sp>
    </p:spTree>
    <p:extLst>
      <p:ext uri="{BB962C8B-B14F-4D97-AF65-F5344CB8AC3E}">
        <p14:creationId xmlns:p14="http://schemas.microsoft.com/office/powerpoint/2010/main" val="3621001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ED2C9-2E2A-42FC-ABDE-2E64482077FD}"/>
              </a:ext>
            </a:extLst>
          </p:cNvPr>
          <p:cNvSpPr>
            <a:spLocks noGrp="1"/>
          </p:cNvSpPr>
          <p:nvPr>
            <p:ph type="title"/>
          </p:nvPr>
        </p:nvSpPr>
        <p:spPr/>
        <p:txBody>
          <a:bodyPr>
            <a:normAutofit/>
          </a:bodyPr>
          <a:lstStyle/>
          <a:p>
            <a:r>
              <a:rPr lang="en-US" dirty="0"/>
              <a:t>Utilities Organization Structure</a:t>
            </a:r>
          </a:p>
        </p:txBody>
      </p:sp>
      <p:graphicFrame>
        <p:nvGraphicFramePr>
          <p:cNvPr id="4" name="Content Placeholder 3">
            <a:extLst>
              <a:ext uri="{FF2B5EF4-FFF2-40B4-BE49-F238E27FC236}">
                <a16:creationId xmlns:a16="http://schemas.microsoft.com/office/drawing/2014/main" id="{09BD0228-2481-4907-96AF-FDC6C0998A92}"/>
              </a:ext>
            </a:extLst>
          </p:cNvPr>
          <p:cNvGraphicFramePr>
            <a:graphicFrameLocks noGrp="1"/>
          </p:cNvGraphicFramePr>
          <p:nvPr>
            <p:ph idx="1"/>
          </p:nvPr>
        </p:nvGraphicFramePr>
        <p:xfrm>
          <a:off x="398463" y="1504950"/>
          <a:ext cx="11379200" cy="3779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8F86D111-CDDB-4556-B640-98DBB2B656F4}"/>
              </a:ext>
            </a:extLst>
          </p:cNvPr>
          <p:cNvSpPr txBox="1"/>
          <p:nvPr/>
        </p:nvSpPr>
        <p:spPr>
          <a:xfrm>
            <a:off x="1604472" y="5321706"/>
            <a:ext cx="1805940" cy="369332"/>
          </a:xfrm>
          <a:prstGeom prst="rect">
            <a:avLst/>
          </a:prstGeom>
          <a:noFill/>
          <a:ln w="19050">
            <a:solidFill>
              <a:schemeClr val="tx1"/>
            </a:solidFill>
          </a:ln>
        </p:spPr>
        <p:txBody>
          <a:bodyPr wrap="square" rtlCol="0">
            <a:spAutoFit/>
          </a:bodyPr>
          <a:lstStyle/>
          <a:p>
            <a:pPr algn="ctr"/>
            <a:r>
              <a:rPr lang="en-US" dirty="0"/>
              <a:t>Districts 1 &amp; 8</a:t>
            </a:r>
          </a:p>
        </p:txBody>
      </p:sp>
      <p:sp>
        <p:nvSpPr>
          <p:cNvPr id="5" name="TextBox 4">
            <a:extLst>
              <a:ext uri="{FF2B5EF4-FFF2-40B4-BE49-F238E27FC236}">
                <a16:creationId xmlns:a16="http://schemas.microsoft.com/office/drawing/2014/main" id="{FE8B0679-0C20-40F5-B894-4E751C7B3394}"/>
              </a:ext>
            </a:extLst>
          </p:cNvPr>
          <p:cNvSpPr txBox="1"/>
          <p:nvPr/>
        </p:nvSpPr>
        <p:spPr>
          <a:xfrm>
            <a:off x="3732756" y="5321706"/>
            <a:ext cx="1805940" cy="369332"/>
          </a:xfrm>
          <a:prstGeom prst="rect">
            <a:avLst/>
          </a:prstGeom>
          <a:noFill/>
          <a:ln w="19050">
            <a:solidFill>
              <a:schemeClr val="tx1"/>
            </a:solidFill>
          </a:ln>
        </p:spPr>
        <p:txBody>
          <a:bodyPr wrap="square" rtlCol="0">
            <a:spAutoFit/>
          </a:bodyPr>
          <a:lstStyle/>
          <a:p>
            <a:pPr algn="ctr"/>
            <a:r>
              <a:rPr lang="en-US" dirty="0"/>
              <a:t>Districts 2 &amp; 3</a:t>
            </a:r>
          </a:p>
        </p:txBody>
      </p:sp>
      <p:sp>
        <p:nvSpPr>
          <p:cNvPr id="7" name="TextBox 6">
            <a:extLst>
              <a:ext uri="{FF2B5EF4-FFF2-40B4-BE49-F238E27FC236}">
                <a16:creationId xmlns:a16="http://schemas.microsoft.com/office/drawing/2014/main" id="{A6093E1A-022B-06F1-616E-1E0BF98EEFE9}"/>
              </a:ext>
            </a:extLst>
          </p:cNvPr>
          <p:cNvSpPr txBox="1"/>
          <p:nvPr/>
        </p:nvSpPr>
        <p:spPr>
          <a:xfrm>
            <a:off x="5861040" y="5321706"/>
            <a:ext cx="1805940" cy="369332"/>
          </a:xfrm>
          <a:prstGeom prst="rect">
            <a:avLst/>
          </a:prstGeom>
          <a:noFill/>
          <a:ln w="19050">
            <a:solidFill>
              <a:schemeClr val="tx1"/>
            </a:solidFill>
          </a:ln>
        </p:spPr>
        <p:txBody>
          <a:bodyPr wrap="square" rtlCol="0">
            <a:spAutoFit/>
          </a:bodyPr>
          <a:lstStyle/>
          <a:p>
            <a:pPr algn="ctr"/>
            <a:r>
              <a:rPr lang="en-US" dirty="0"/>
              <a:t>District 4</a:t>
            </a:r>
          </a:p>
        </p:txBody>
      </p:sp>
      <p:sp>
        <p:nvSpPr>
          <p:cNvPr id="8" name="TextBox 7">
            <a:extLst>
              <a:ext uri="{FF2B5EF4-FFF2-40B4-BE49-F238E27FC236}">
                <a16:creationId xmlns:a16="http://schemas.microsoft.com/office/drawing/2014/main" id="{6972055E-010E-BF6B-26BA-4C45B20DA60D}"/>
              </a:ext>
            </a:extLst>
          </p:cNvPr>
          <p:cNvSpPr txBox="1"/>
          <p:nvPr/>
        </p:nvSpPr>
        <p:spPr>
          <a:xfrm>
            <a:off x="7989323" y="5321706"/>
            <a:ext cx="1945251" cy="369332"/>
          </a:xfrm>
          <a:prstGeom prst="rect">
            <a:avLst/>
          </a:prstGeom>
          <a:noFill/>
          <a:ln w="19050">
            <a:solidFill>
              <a:schemeClr val="tx1"/>
            </a:solidFill>
          </a:ln>
        </p:spPr>
        <p:txBody>
          <a:bodyPr wrap="square" rtlCol="0">
            <a:spAutoFit/>
          </a:bodyPr>
          <a:lstStyle/>
          <a:p>
            <a:pPr algn="ctr"/>
            <a:r>
              <a:rPr lang="en-US" dirty="0"/>
              <a:t>Districts 5, 6, &amp; 7</a:t>
            </a:r>
          </a:p>
        </p:txBody>
      </p:sp>
    </p:spTree>
    <p:extLst>
      <p:ext uri="{BB962C8B-B14F-4D97-AF65-F5344CB8AC3E}">
        <p14:creationId xmlns:p14="http://schemas.microsoft.com/office/powerpoint/2010/main" val="39404705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9CC1E-74B5-1482-2FB9-9A926286E83D}"/>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In Scottsbluff (MS) </a:t>
            </a:r>
            <a:br>
              <a:rPr lang="en-US" sz="2700" b="0" i="0" u="none" strike="noStrike" kern="100" baseline="0" dirty="0">
                <a:solidFill>
                  <a:srgbClr val="00485F"/>
                </a:solidFill>
                <a:latin typeface="Arial Black" panose="020B0A04020102020204" pitchFamily="34" charset="0"/>
              </a:rPr>
            </a:br>
            <a:r>
              <a:rPr lang="en-US" sz="2600" b="0" i="0" u="none" strike="noStrike" kern="100" baseline="0" dirty="0">
                <a:solidFill>
                  <a:srgbClr val="00485F"/>
                </a:solidFill>
                <a:latin typeface="Arial Black" panose="020B0A04020102020204" pitchFamily="34" charset="0"/>
              </a:rPr>
              <a:t>Project No.: NH-STP-26-1(178); Control No.: 51635</a:t>
            </a:r>
          </a:p>
        </p:txBody>
      </p:sp>
      <p:sp>
        <p:nvSpPr>
          <p:cNvPr id="3" name="Text Placeholder 2">
            <a:extLst>
              <a:ext uri="{FF2B5EF4-FFF2-40B4-BE49-F238E27FC236}">
                <a16:creationId xmlns:a16="http://schemas.microsoft.com/office/drawing/2014/main" id="{2C90C368-98C8-EDBD-5D30-988FAD7F7DF0}"/>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12.12</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Pavement Repairs</a:t>
            </a:r>
          </a:p>
          <a:p>
            <a:pPr marR="0" lvl="1" rtl="0"/>
            <a:r>
              <a:rPr lang="en-US" b="0" i="0" u="none" strike="noStrike" kern="100" baseline="0">
                <a:solidFill>
                  <a:srgbClr val="4D4D4F"/>
                </a:solidFill>
                <a:latin typeface="Arial" panose="020B0604020202020204" pitchFamily="34" charset="0"/>
              </a:rPr>
              <a:t>Bridge Repair</a:t>
            </a:r>
          </a:p>
        </p:txBody>
      </p:sp>
      <p:pic>
        <p:nvPicPr>
          <p:cNvPr id="5" name="Picture 4" descr="A map of a city&#10;&#10;Description automatically generated">
            <a:extLst>
              <a:ext uri="{FF2B5EF4-FFF2-40B4-BE49-F238E27FC236}">
                <a16:creationId xmlns:a16="http://schemas.microsoft.com/office/drawing/2014/main" id="{23447895-81E6-7375-6BEE-EA315235C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10153748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BF88-7B56-1EB8-8377-C5115DDDACAA}"/>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In Scottsbluff (MS) </a:t>
            </a:r>
            <a:br>
              <a:rPr lang="en-US" sz="2700" b="0" i="0" u="none" strike="noStrike" kern="100" baseline="0" dirty="0">
                <a:solidFill>
                  <a:srgbClr val="00485F"/>
                </a:solidFill>
                <a:latin typeface="Arial Black" panose="020B0A04020102020204" pitchFamily="34" charset="0"/>
              </a:rPr>
            </a:br>
            <a:r>
              <a:rPr lang="en-US" sz="2600" b="0" i="0" u="none" strike="noStrike" kern="100" baseline="0" dirty="0">
                <a:solidFill>
                  <a:srgbClr val="00485F"/>
                </a:solidFill>
                <a:latin typeface="Arial Black" panose="020B0A04020102020204" pitchFamily="34" charset="0"/>
              </a:rPr>
              <a:t>Project No.: NH-STP-26-1(178); Control No.: 51635</a:t>
            </a:r>
          </a:p>
        </p:txBody>
      </p:sp>
      <p:sp>
        <p:nvSpPr>
          <p:cNvPr id="3" name="Text Placeholder 2">
            <a:extLst>
              <a:ext uri="{FF2B5EF4-FFF2-40B4-BE49-F238E27FC236}">
                <a16:creationId xmlns:a16="http://schemas.microsoft.com/office/drawing/2014/main" id="{9BE91D18-4426-E3A8-EC57-930B0A92F0FF}"/>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Planning</a:t>
            </a:r>
          </a:p>
          <a:p>
            <a:pPr marR="0" lvl="0" rtl="0"/>
            <a:r>
              <a:rPr lang="en-US" b="0" i="0" u="none" strike="noStrike" kern="100" baseline="0">
                <a:solidFill>
                  <a:srgbClr val="4D4D4F"/>
                </a:solidFill>
                <a:latin typeface="Arial" panose="020B0604020202020204" pitchFamily="34" charset="0"/>
              </a:rPr>
              <a:t>Right-of-Way: In Progress</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12/12/2024</a:t>
            </a:r>
          </a:p>
          <a:p>
            <a:pPr marR="0" lvl="0" rtl="0"/>
            <a:r>
              <a:rPr lang="en-US" b="0" i="0" u="none" strike="noStrike" kern="100" baseline="0">
                <a:solidFill>
                  <a:srgbClr val="4D4D4F"/>
                </a:solidFill>
                <a:latin typeface="Arial" panose="020B0604020202020204" pitchFamily="34" charset="0"/>
              </a:rPr>
              <a:t>Construction Timing: 4/1/2025</a:t>
            </a:r>
          </a:p>
        </p:txBody>
      </p:sp>
    </p:spTree>
    <p:extLst>
      <p:ext uri="{BB962C8B-B14F-4D97-AF65-F5344CB8AC3E}">
        <p14:creationId xmlns:p14="http://schemas.microsoft.com/office/powerpoint/2010/main" val="188280908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F0CC1-178C-7CF8-0D3E-63AE001393DD}"/>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In Scottsbluff (MS) </a:t>
            </a:r>
            <a:br>
              <a:rPr lang="en-US" sz="2700" b="0" i="0" u="none" strike="noStrike" kern="100" baseline="0" dirty="0">
                <a:solidFill>
                  <a:srgbClr val="00485F"/>
                </a:solidFill>
                <a:latin typeface="Arial Black" panose="020B0A04020102020204" pitchFamily="34" charset="0"/>
              </a:rPr>
            </a:br>
            <a:r>
              <a:rPr lang="en-US" sz="2600" b="0" i="0" u="none" strike="noStrike" kern="100" baseline="0" dirty="0">
                <a:solidFill>
                  <a:srgbClr val="00485F"/>
                </a:solidFill>
                <a:latin typeface="Arial Black" panose="020B0A04020102020204" pitchFamily="34" charset="0"/>
              </a:rPr>
              <a:t>Project No.: NH-STP-26-1(178); Control No.: 51635</a:t>
            </a:r>
          </a:p>
        </p:txBody>
      </p:sp>
      <p:sp>
        <p:nvSpPr>
          <p:cNvPr id="3" name="Text Placeholder 2">
            <a:extLst>
              <a:ext uri="{FF2B5EF4-FFF2-40B4-BE49-F238E27FC236}">
                <a16:creationId xmlns:a16="http://schemas.microsoft.com/office/drawing/2014/main" id="{6113F5B2-3D5A-F14A-3D6E-CAB27BC491CD}"/>
              </a:ext>
            </a:extLst>
          </p:cNvPr>
          <p:cNvSpPr>
            <a:spLocks noGrp="1"/>
          </p:cNvSpPr>
          <p:nvPr>
            <p:ph idx="1"/>
          </p:nvPr>
        </p:nvSpPr>
        <p:spPr/>
        <p:txBody>
          <a:bodyPr>
            <a:normAutofit fontScale="77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Shlder Work</a:t>
            </a:r>
          </a:p>
          <a:p>
            <a:pPr marR="0" lvl="1" rtl="0"/>
            <a:r>
              <a:rPr lang="en-US" b="0" i="0" u="none" strike="noStrike" kern="100" baseline="0">
                <a:solidFill>
                  <a:srgbClr val="4D4D4F"/>
                </a:solidFill>
                <a:latin typeface="Arial" panose="020B0604020202020204" pitchFamily="34" charset="0"/>
              </a:rPr>
              <a:t>Grading</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Action Comm, Black Hills Energy, City of Scottsbluff, Charter Comm, Enterprise Irrigation Dist, Lumen (Century Link), Nebraska PPD, OPTK (Nebraska Link), Roosevelt PPD, Western Sugar</a:t>
            </a:r>
          </a:p>
        </p:txBody>
      </p:sp>
    </p:spTree>
    <p:extLst>
      <p:ext uri="{BB962C8B-B14F-4D97-AF65-F5344CB8AC3E}">
        <p14:creationId xmlns:p14="http://schemas.microsoft.com/office/powerpoint/2010/main" val="229891479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6967-1607-4417-AC24-B53892A3B0C5}"/>
              </a:ext>
            </a:extLst>
          </p:cNvPr>
          <p:cNvSpPr>
            <a:spLocks noGrp="1"/>
          </p:cNvSpPr>
          <p:nvPr>
            <p:ph type="title"/>
          </p:nvPr>
        </p:nvSpPr>
        <p:spPr/>
        <p:txBody>
          <a:bodyPr/>
          <a:lstStyle/>
          <a:p>
            <a:r>
              <a:rPr lang="en-US"/>
              <a:t>Questions &amp; Wrap Up</a:t>
            </a:r>
          </a:p>
        </p:txBody>
      </p:sp>
      <p:sp>
        <p:nvSpPr>
          <p:cNvPr id="3" name="Text Placeholder 2">
            <a:extLst>
              <a:ext uri="{FF2B5EF4-FFF2-40B4-BE49-F238E27FC236}">
                <a16:creationId xmlns:a16="http://schemas.microsoft.com/office/drawing/2014/main" id="{9507DAB6-F846-463A-8044-8C765C9C92C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9351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817CF-907A-AC22-7C2C-81FE261C8564}"/>
              </a:ext>
            </a:extLst>
          </p:cNvPr>
          <p:cNvSpPr>
            <a:spLocks noGrp="1"/>
          </p:cNvSpPr>
          <p:nvPr>
            <p:ph type="title"/>
          </p:nvPr>
        </p:nvSpPr>
        <p:spPr/>
        <p:txBody>
          <a:bodyPr/>
          <a:lstStyle/>
          <a:p>
            <a:r>
              <a:rPr lang="en-US" dirty="0"/>
              <a:t>Any final Questions?</a:t>
            </a:r>
          </a:p>
        </p:txBody>
      </p:sp>
      <p:sp>
        <p:nvSpPr>
          <p:cNvPr id="3" name="Content Placeholder 2">
            <a:extLst>
              <a:ext uri="{FF2B5EF4-FFF2-40B4-BE49-F238E27FC236}">
                <a16:creationId xmlns:a16="http://schemas.microsoft.com/office/drawing/2014/main" id="{5829E84C-2539-47BA-356F-05FD6D4363EA}"/>
              </a:ext>
            </a:extLst>
          </p:cNvPr>
          <p:cNvSpPr>
            <a:spLocks noGrp="1"/>
          </p:cNvSpPr>
          <p:nvPr>
            <p:ph idx="1"/>
          </p:nvPr>
        </p:nvSpPr>
        <p:spPr/>
        <p:txBody>
          <a:bodyPr/>
          <a:lstStyle/>
          <a:p>
            <a:pPr marL="0" indent="0">
              <a:buNone/>
            </a:pPr>
            <a:r>
              <a:rPr lang="en-US" b="1" dirty="0"/>
              <a:t>Ask them now!</a:t>
            </a:r>
          </a:p>
          <a:p>
            <a:pPr marL="0" indent="0">
              <a:buNone/>
            </a:pPr>
            <a:endParaRPr lang="en-US" dirty="0"/>
          </a:p>
          <a:p>
            <a:pPr marL="0" indent="0">
              <a:buNone/>
            </a:pPr>
            <a:r>
              <a:rPr lang="en-US" dirty="0"/>
              <a:t>If you have questions after this meeting, or would like to view more detailed project maps, please reach out to your utility coordinator. </a:t>
            </a:r>
          </a:p>
        </p:txBody>
      </p:sp>
    </p:spTree>
    <p:extLst>
      <p:ext uri="{BB962C8B-B14F-4D97-AF65-F5344CB8AC3E}">
        <p14:creationId xmlns:p14="http://schemas.microsoft.com/office/powerpoint/2010/main" val="243522142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26D0-F9B9-4F82-87ED-8390C15B2442}"/>
              </a:ext>
            </a:extLst>
          </p:cNvPr>
          <p:cNvSpPr>
            <a:spLocks noGrp="1"/>
          </p:cNvSpPr>
          <p:nvPr>
            <p:ph type="title"/>
          </p:nvPr>
        </p:nvSpPr>
        <p:spPr/>
        <p:txBody>
          <a:bodyPr>
            <a:normAutofit fontScale="90000"/>
          </a:bodyPr>
          <a:lstStyle/>
          <a:p>
            <a:r>
              <a:rPr lang="en-US"/>
              <a:t>Have a Question about a project your Utility is involved in?</a:t>
            </a:r>
          </a:p>
        </p:txBody>
      </p:sp>
      <p:sp>
        <p:nvSpPr>
          <p:cNvPr id="3" name="Content Placeholder 2">
            <a:extLst>
              <a:ext uri="{FF2B5EF4-FFF2-40B4-BE49-F238E27FC236}">
                <a16:creationId xmlns:a16="http://schemas.microsoft.com/office/drawing/2014/main" id="{F2D5A666-F771-4DDC-94F5-22FFD48703C1}"/>
              </a:ext>
            </a:extLst>
          </p:cNvPr>
          <p:cNvSpPr>
            <a:spLocks noGrp="1"/>
          </p:cNvSpPr>
          <p:nvPr>
            <p:ph idx="1"/>
          </p:nvPr>
        </p:nvSpPr>
        <p:spPr/>
        <p:txBody>
          <a:bodyPr/>
          <a:lstStyle/>
          <a:p>
            <a:pPr marL="0" indent="0">
              <a:buNone/>
            </a:pPr>
            <a:r>
              <a:rPr lang="en-US" dirty="0"/>
              <a:t>Contact your district’s utility coordinator!</a:t>
            </a:r>
          </a:p>
        </p:txBody>
      </p:sp>
      <p:pic>
        <p:nvPicPr>
          <p:cNvPr id="9" name="Picture 8">
            <a:extLst>
              <a:ext uri="{FF2B5EF4-FFF2-40B4-BE49-F238E27FC236}">
                <a16:creationId xmlns:a16="http://schemas.microsoft.com/office/drawing/2014/main" id="{1813B61B-B03A-4AA2-AC14-67FFCB424507}"/>
              </a:ext>
            </a:extLst>
          </p:cNvPr>
          <p:cNvPicPr>
            <a:picLocks noChangeAspect="1"/>
          </p:cNvPicPr>
          <p:nvPr/>
        </p:nvPicPr>
        <p:blipFill>
          <a:blip r:embed="rId3"/>
          <a:stretch>
            <a:fillRect/>
          </a:stretch>
        </p:blipFill>
        <p:spPr>
          <a:xfrm>
            <a:off x="711201" y="2506692"/>
            <a:ext cx="6623868" cy="3022238"/>
          </a:xfrm>
          <a:prstGeom prst="rect">
            <a:avLst/>
          </a:prstGeom>
        </p:spPr>
      </p:pic>
      <p:pic>
        <p:nvPicPr>
          <p:cNvPr id="5" name="Picture 4">
            <a:extLst>
              <a:ext uri="{FF2B5EF4-FFF2-40B4-BE49-F238E27FC236}">
                <a16:creationId xmlns:a16="http://schemas.microsoft.com/office/drawing/2014/main" id="{54B5B458-3E4C-497F-A52F-CAEFA7F77180}"/>
              </a:ext>
            </a:extLst>
          </p:cNvPr>
          <p:cNvPicPr>
            <a:picLocks noChangeAspect="1"/>
          </p:cNvPicPr>
          <p:nvPr/>
        </p:nvPicPr>
        <p:blipFill>
          <a:blip r:embed="rId4"/>
          <a:stretch>
            <a:fillRect/>
          </a:stretch>
        </p:blipFill>
        <p:spPr>
          <a:xfrm>
            <a:off x="7579618" y="2417441"/>
            <a:ext cx="4166857" cy="3239080"/>
          </a:xfrm>
          <a:prstGeom prst="rect">
            <a:avLst/>
          </a:prstGeom>
        </p:spPr>
      </p:pic>
    </p:spTree>
    <p:extLst>
      <p:ext uri="{BB962C8B-B14F-4D97-AF65-F5344CB8AC3E}">
        <p14:creationId xmlns:p14="http://schemas.microsoft.com/office/powerpoint/2010/main" val="39172509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7E3DE-C875-4C83-B70A-2083DAC8847C}"/>
              </a:ext>
            </a:extLst>
          </p:cNvPr>
          <p:cNvSpPr>
            <a:spLocks noGrp="1"/>
          </p:cNvSpPr>
          <p:nvPr>
            <p:ph type="title"/>
          </p:nvPr>
        </p:nvSpPr>
        <p:spPr>
          <a:xfrm>
            <a:off x="838200" y="552906"/>
            <a:ext cx="10515600" cy="1325563"/>
          </a:xfrm>
        </p:spPr>
        <p:txBody>
          <a:bodyPr anchor="ctr">
            <a:normAutofit/>
          </a:bodyPr>
          <a:lstStyle/>
          <a:p>
            <a:r>
              <a:rPr lang="en-US"/>
              <a:t>We need your feedback</a:t>
            </a:r>
          </a:p>
        </p:txBody>
      </p:sp>
      <p:sp>
        <p:nvSpPr>
          <p:cNvPr id="8" name="Content Placeholder 2">
            <a:extLst>
              <a:ext uri="{FF2B5EF4-FFF2-40B4-BE49-F238E27FC236}">
                <a16:creationId xmlns:a16="http://schemas.microsoft.com/office/drawing/2014/main" id="{04BAEAA4-7F8C-4EA2-B74B-6827C74C1A66}"/>
              </a:ext>
            </a:extLst>
          </p:cNvPr>
          <p:cNvSpPr txBox="1">
            <a:spLocks/>
          </p:cNvSpPr>
          <p:nvPr/>
        </p:nvSpPr>
        <p:spPr>
          <a:xfrm>
            <a:off x="914400" y="1709577"/>
            <a:ext cx="9737498" cy="39301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Your valuable feedback helps these meetings – and NDOT’s utility coordination program – be better. </a:t>
            </a:r>
          </a:p>
        </p:txBody>
      </p:sp>
      <p:sp>
        <p:nvSpPr>
          <p:cNvPr id="9" name="Rectangle 8">
            <a:extLst>
              <a:ext uri="{FF2B5EF4-FFF2-40B4-BE49-F238E27FC236}">
                <a16:creationId xmlns:a16="http://schemas.microsoft.com/office/drawing/2014/main" id="{C29BDC9E-5A96-48A5-A832-C5ED2947B376}"/>
              </a:ext>
            </a:extLst>
          </p:cNvPr>
          <p:cNvSpPr/>
          <p:nvPr/>
        </p:nvSpPr>
        <p:spPr>
          <a:xfrm>
            <a:off x="1006679" y="2620151"/>
            <a:ext cx="6216242" cy="301962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t>Use your phone’s camera to scan this QR code or use our paper survey. </a:t>
            </a:r>
          </a:p>
        </p:txBody>
      </p:sp>
      <p:pic>
        <p:nvPicPr>
          <p:cNvPr id="3" name="Picture 2">
            <a:extLst>
              <a:ext uri="{FF2B5EF4-FFF2-40B4-BE49-F238E27FC236}">
                <a16:creationId xmlns:a16="http://schemas.microsoft.com/office/drawing/2014/main" id="{8F598B94-DB85-91EE-1028-C19CC212AA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90700" y="2487632"/>
            <a:ext cx="3261197" cy="3261197"/>
          </a:xfrm>
          <a:prstGeom prst="rect">
            <a:avLst/>
          </a:prstGeom>
          <a:noFill/>
        </p:spPr>
      </p:pic>
    </p:spTree>
    <p:extLst>
      <p:ext uri="{BB962C8B-B14F-4D97-AF65-F5344CB8AC3E}">
        <p14:creationId xmlns:p14="http://schemas.microsoft.com/office/powerpoint/2010/main" val="23949826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53DF-CF04-9E7B-D13F-8F30359531B8}"/>
              </a:ext>
            </a:extLst>
          </p:cNvPr>
          <p:cNvSpPr>
            <a:spLocks noGrp="1"/>
          </p:cNvSpPr>
          <p:nvPr>
            <p:ph type="title"/>
          </p:nvPr>
        </p:nvSpPr>
        <p:spPr/>
        <p:txBody>
          <a:bodyPr/>
          <a:lstStyle/>
          <a:p>
            <a:r>
              <a:rPr lang="en-US" dirty="0"/>
              <a:t>Visit our Website</a:t>
            </a:r>
          </a:p>
        </p:txBody>
      </p:sp>
      <p:sp>
        <p:nvSpPr>
          <p:cNvPr id="3" name="Content Placeholder 2">
            <a:extLst>
              <a:ext uri="{FF2B5EF4-FFF2-40B4-BE49-F238E27FC236}">
                <a16:creationId xmlns:a16="http://schemas.microsoft.com/office/drawing/2014/main" id="{F7D963A4-7FCF-8839-D3E7-10B143505BE2}"/>
              </a:ext>
            </a:extLst>
          </p:cNvPr>
          <p:cNvSpPr>
            <a:spLocks noGrp="1"/>
          </p:cNvSpPr>
          <p:nvPr>
            <p:ph idx="1"/>
          </p:nvPr>
        </p:nvSpPr>
        <p:spPr/>
        <p:txBody>
          <a:bodyPr/>
          <a:lstStyle/>
          <a:p>
            <a:pPr marL="0" indent="0">
              <a:buNone/>
            </a:pPr>
            <a:r>
              <a:rPr lang="en-US" dirty="0"/>
              <a:t>Visit NDOT.info/utility for more information on: </a:t>
            </a:r>
          </a:p>
          <a:p>
            <a:r>
              <a:rPr lang="en-US" dirty="0"/>
              <a:t>Utility accommodation</a:t>
            </a:r>
          </a:p>
          <a:p>
            <a:r>
              <a:rPr lang="en-US" dirty="0"/>
              <a:t>Permitting </a:t>
            </a:r>
          </a:p>
          <a:p>
            <a:r>
              <a:rPr lang="en-US" dirty="0"/>
              <a:t>Coordination</a:t>
            </a:r>
          </a:p>
          <a:p>
            <a:r>
              <a:rPr lang="en-US" dirty="0"/>
              <a:t>Project information</a:t>
            </a:r>
          </a:p>
          <a:p>
            <a:r>
              <a:rPr lang="en-US" dirty="0"/>
              <a:t>Reimbursements</a:t>
            </a:r>
          </a:p>
          <a:p>
            <a:r>
              <a:rPr lang="en-US" dirty="0"/>
              <a:t>Additional information</a:t>
            </a:r>
          </a:p>
        </p:txBody>
      </p:sp>
    </p:spTree>
    <p:extLst>
      <p:ext uri="{BB962C8B-B14F-4D97-AF65-F5344CB8AC3E}">
        <p14:creationId xmlns:p14="http://schemas.microsoft.com/office/powerpoint/2010/main" val="5673997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D0D81-A0F9-45BC-9D75-D3377E3507C7}"/>
              </a:ext>
            </a:extLst>
          </p:cNvPr>
          <p:cNvSpPr>
            <a:spLocks noGrp="1"/>
          </p:cNvSpPr>
          <p:nvPr>
            <p:ph type="ctrTitle"/>
          </p:nvPr>
        </p:nvSpPr>
        <p:spPr/>
        <p:txBody>
          <a:bodyPr/>
          <a:lstStyle/>
          <a:p>
            <a:r>
              <a:rPr lang="en-US">
                <a:latin typeface="Arial Black" panose="020B0A04020102020204" pitchFamily="34" charset="0"/>
              </a:rPr>
              <a:t>Thank You</a:t>
            </a:r>
          </a:p>
        </p:txBody>
      </p:sp>
      <p:sp>
        <p:nvSpPr>
          <p:cNvPr id="3" name="Subtitle 2">
            <a:extLst>
              <a:ext uri="{FF2B5EF4-FFF2-40B4-BE49-F238E27FC236}">
                <a16:creationId xmlns:a16="http://schemas.microsoft.com/office/drawing/2014/main" id="{494BC548-BAFF-4B86-99A9-ED8CC30E7C2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89293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5FAE-7929-45EC-AF3C-EB602BAEB613}"/>
              </a:ext>
            </a:extLst>
          </p:cNvPr>
          <p:cNvSpPr>
            <a:spLocks noGrp="1"/>
          </p:cNvSpPr>
          <p:nvPr>
            <p:ph type="title"/>
          </p:nvPr>
        </p:nvSpPr>
        <p:spPr/>
        <p:txBody>
          <a:bodyPr/>
          <a:lstStyle/>
          <a:p>
            <a:r>
              <a:rPr lang="en-US" dirty="0"/>
              <a:t>Program level updates</a:t>
            </a:r>
          </a:p>
        </p:txBody>
      </p:sp>
      <p:sp>
        <p:nvSpPr>
          <p:cNvPr id="3" name="Text Placeholder 2">
            <a:extLst>
              <a:ext uri="{FF2B5EF4-FFF2-40B4-BE49-F238E27FC236}">
                <a16:creationId xmlns:a16="http://schemas.microsoft.com/office/drawing/2014/main" id="{7017958D-8143-4FED-BC53-68D085B859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41435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E950-80B2-4574-AD56-3F68DAF73FA2}"/>
              </a:ext>
            </a:extLst>
          </p:cNvPr>
          <p:cNvSpPr>
            <a:spLocks noGrp="1"/>
          </p:cNvSpPr>
          <p:nvPr>
            <p:ph type="title"/>
          </p:nvPr>
        </p:nvSpPr>
        <p:spPr/>
        <p:txBody>
          <a:bodyPr/>
          <a:lstStyle/>
          <a:p>
            <a:r>
              <a:rPr lang="en-US" dirty="0"/>
              <a:t>Accommodation Policy</a:t>
            </a:r>
          </a:p>
        </p:txBody>
      </p:sp>
      <p:pic>
        <p:nvPicPr>
          <p:cNvPr id="6" name="Content Placeholder 5">
            <a:extLst>
              <a:ext uri="{FF2B5EF4-FFF2-40B4-BE49-F238E27FC236}">
                <a16:creationId xmlns:a16="http://schemas.microsoft.com/office/drawing/2014/main" id="{6D5E8EA6-A3DD-0931-9023-5F239FFF3A38}"/>
              </a:ext>
            </a:extLst>
          </p:cNvPr>
          <p:cNvPicPr>
            <a:picLocks noGrp="1" noChangeAspect="1"/>
          </p:cNvPicPr>
          <p:nvPr>
            <p:ph sz="half" idx="2"/>
          </p:nvPr>
        </p:nvPicPr>
        <p:blipFill>
          <a:blip r:embed="rId3"/>
          <a:stretch>
            <a:fillRect/>
          </a:stretch>
        </p:blipFill>
        <p:spPr>
          <a:xfrm>
            <a:off x="6762469" y="1728514"/>
            <a:ext cx="4020111" cy="391532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3" name="Content Placeholder 2">
            <a:extLst>
              <a:ext uri="{FF2B5EF4-FFF2-40B4-BE49-F238E27FC236}">
                <a16:creationId xmlns:a16="http://schemas.microsoft.com/office/drawing/2014/main" id="{0586C78A-386E-F8DA-4788-A2FB8F18CC20}"/>
              </a:ext>
            </a:extLst>
          </p:cNvPr>
          <p:cNvSpPr>
            <a:spLocks noGrp="1"/>
          </p:cNvSpPr>
          <p:nvPr>
            <p:ph sz="half" idx="1"/>
          </p:nvPr>
        </p:nvSpPr>
        <p:spPr/>
        <p:txBody>
          <a:bodyPr/>
          <a:lstStyle/>
          <a:p>
            <a:pPr lvl="0"/>
            <a:r>
              <a:rPr lang="en-US" dirty="0"/>
              <a:t>Sets forth guidelines &amp; requirements for accommodating utility facilities within State Highway Property</a:t>
            </a:r>
          </a:p>
          <a:p>
            <a:pPr lvl="0"/>
            <a:r>
              <a:rPr lang="en-US" dirty="0"/>
              <a:t>In process of completely revamping the policy</a:t>
            </a:r>
          </a:p>
        </p:txBody>
      </p:sp>
    </p:spTree>
    <p:extLst>
      <p:ext uri="{BB962C8B-B14F-4D97-AF65-F5344CB8AC3E}">
        <p14:creationId xmlns:p14="http://schemas.microsoft.com/office/powerpoint/2010/main" val="2293288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E950-80B2-4574-AD56-3F68DAF73FA2}"/>
              </a:ext>
            </a:extLst>
          </p:cNvPr>
          <p:cNvSpPr>
            <a:spLocks noGrp="1"/>
          </p:cNvSpPr>
          <p:nvPr>
            <p:ph type="title"/>
          </p:nvPr>
        </p:nvSpPr>
        <p:spPr/>
        <p:txBody>
          <a:bodyPr/>
          <a:lstStyle/>
          <a:p>
            <a:r>
              <a:rPr lang="en-US" dirty="0"/>
              <a:t>Accommodation Policy</a:t>
            </a:r>
          </a:p>
        </p:txBody>
      </p:sp>
      <p:graphicFrame>
        <p:nvGraphicFramePr>
          <p:cNvPr id="7" name="Content Placeholder 6">
            <a:extLst>
              <a:ext uri="{FF2B5EF4-FFF2-40B4-BE49-F238E27FC236}">
                <a16:creationId xmlns:a16="http://schemas.microsoft.com/office/drawing/2014/main" id="{DA9112F3-4E55-E87D-B32E-10F0674B6D36}"/>
              </a:ext>
            </a:extLst>
          </p:cNvPr>
          <p:cNvGraphicFramePr>
            <a:graphicFrameLocks noGrp="1"/>
          </p:cNvGraphicFramePr>
          <p:nvPr>
            <p:ph idx="1"/>
          </p:nvPr>
        </p:nvGraphicFramePr>
        <p:xfrm>
          <a:off x="838200" y="2012950"/>
          <a:ext cx="10515600" cy="3767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11462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E950-80B2-4574-AD56-3F68DAF73FA2}"/>
              </a:ext>
            </a:extLst>
          </p:cNvPr>
          <p:cNvSpPr>
            <a:spLocks noGrp="1"/>
          </p:cNvSpPr>
          <p:nvPr>
            <p:ph type="title"/>
          </p:nvPr>
        </p:nvSpPr>
        <p:spPr/>
        <p:txBody>
          <a:bodyPr/>
          <a:lstStyle/>
          <a:p>
            <a:r>
              <a:rPr lang="en-US" dirty="0"/>
              <a:t>Policy – key changes</a:t>
            </a:r>
          </a:p>
        </p:txBody>
      </p:sp>
      <p:sp>
        <p:nvSpPr>
          <p:cNvPr id="3" name="Content Placeholder 2">
            <a:extLst>
              <a:ext uri="{FF2B5EF4-FFF2-40B4-BE49-F238E27FC236}">
                <a16:creationId xmlns:a16="http://schemas.microsoft.com/office/drawing/2014/main" id="{F5429816-B753-40E9-B9E5-CD7D219BAD78}"/>
              </a:ext>
            </a:extLst>
          </p:cNvPr>
          <p:cNvSpPr>
            <a:spLocks noGrp="1"/>
          </p:cNvSpPr>
          <p:nvPr>
            <p:ph idx="1"/>
          </p:nvPr>
        </p:nvSpPr>
        <p:spPr>
          <a:xfrm>
            <a:off x="838200" y="2013403"/>
            <a:ext cx="10515600" cy="3916879"/>
          </a:xfrm>
        </p:spPr>
        <p:txBody>
          <a:bodyPr>
            <a:normAutofit lnSpcReduction="10000"/>
          </a:bodyPr>
          <a:lstStyle/>
          <a:p>
            <a:pPr lvl="0"/>
            <a:r>
              <a:rPr lang="en-US" dirty="0"/>
              <a:t>Depth of bury by facility type</a:t>
            </a:r>
          </a:p>
          <a:p>
            <a:pPr lvl="0"/>
            <a:r>
              <a:rPr lang="en-US" dirty="0"/>
              <a:t>Update casing requirements for steel pipelines</a:t>
            </a:r>
          </a:p>
          <a:p>
            <a:pPr lvl="0"/>
            <a:r>
              <a:rPr lang="en-US" dirty="0"/>
              <a:t>Outlines NDOT utility coordination process</a:t>
            </a:r>
          </a:p>
          <a:p>
            <a:pPr lvl="0"/>
            <a:r>
              <a:rPr lang="en-US" dirty="0"/>
              <a:t>Expand construction and maintenance requirements</a:t>
            </a:r>
          </a:p>
          <a:p>
            <a:pPr lvl="0"/>
            <a:r>
              <a:rPr lang="en-US" dirty="0"/>
              <a:t>Identifies construction plan and ‘As-Installed’ plan requirements</a:t>
            </a:r>
          </a:p>
          <a:p>
            <a:pPr lvl="0"/>
            <a:r>
              <a:rPr lang="en-US" dirty="0"/>
              <a:t>Addresses change in ownership and abandoned or out of service facilities</a:t>
            </a:r>
          </a:p>
          <a:p>
            <a:pPr lvl="0"/>
            <a:r>
              <a:rPr lang="en-US" dirty="0"/>
              <a:t>Broadband chapter</a:t>
            </a:r>
          </a:p>
          <a:p>
            <a:pPr marL="0" lvl="0" indent="0">
              <a:buNone/>
            </a:pPr>
            <a:endParaRPr lang="en-US" dirty="0"/>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260113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5FAE-7929-45EC-AF3C-EB602BAEB613}"/>
              </a:ext>
            </a:extLst>
          </p:cNvPr>
          <p:cNvSpPr>
            <a:spLocks noGrp="1"/>
          </p:cNvSpPr>
          <p:nvPr>
            <p:ph type="title"/>
          </p:nvPr>
        </p:nvSpPr>
        <p:spPr/>
        <p:txBody>
          <a:bodyPr/>
          <a:lstStyle/>
          <a:p>
            <a:r>
              <a:rPr lang="en-US" dirty="0"/>
              <a:t>Project level updates</a:t>
            </a:r>
          </a:p>
        </p:txBody>
      </p:sp>
      <p:sp>
        <p:nvSpPr>
          <p:cNvPr id="3" name="Text Placeholder 2">
            <a:extLst>
              <a:ext uri="{FF2B5EF4-FFF2-40B4-BE49-F238E27FC236}">
                <a16:creationId xmlns:a16="http://schemas.microsoft.com/office/drawing/2014/main" id="{7017958D-8143-4FED-BC53-68D085B859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86142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E950-80B2-4574-AD56-3F68DAF73FA2}"/>
              </a:ext>
            </a:extLst>
          </p:cNvPr>
          <p:cNvSpPr>
            <a:spLocks noGrp="1"/>
          </p:cNvSpPr>
          <p:nvPr>
            <p:ph type="title"/>
          </p:nvPr>
        </p:nvSpPr>
        <p:spPr/>
        <p:txBody>
          <a:bodyPr/>
          <a:lstStyle/>
          <a:p>
            <a:r>
              <a:rPr lang="en-US" dirty="0"/>
              <a:t>Conflict analysis process</a:t>
            </a:r>
          </a:p>
        </p:txBody>
      </p:sp>
      <p:sp>
        <p:nvSpPr>
          <p:cNvPr id="3" name="Content Placeholder 2">
            <a:extLst>
              <a:ext uri="{FF2B5EF4-FFF2-40B4-BE49-F238E27FC236}">
                <a16:creationId xmlns:a16="http://schemas.microsoft.com/office/drawing/2014/main" id="{F5429816-B753-40E9-B9E5-CD7D219BAD78}"/>
              </a:ext>
            </a:extLst>
          </p:cNvPr>
          <p:cNvSpPr>
            <a:spLocks noGrp="1"/>
          </p:cNvSpPr>
          <p:nvPr>
            <p:ph idx="1"/>
          </p:nvPr>
        </p:nvSpPr>
        <p:spPr>
          <a:xfrm>
            <a:off x="838200" y="1878469"/>
            <a:ext cx="10515600" cy="4238246"/>
          </a:xfrm>
        </p:spPr>
        <p:txBody>
          <a:bodyPr>
            <a:normAutofit/>
          </a:bodyPr>
          <a:lstStyle/>
          <a:p>
            <a:pPr algn="l" rtl="0" fontAlgn="base">
              <a:buFont typeface="Arial" panose="020B0604020202020204" pitchFamily="34" charset="0"/>
              <a:buChar char="•"/>
            </a:pPr>
            <a:r>
              <a:rPr lang="en-US" b="0" i="0" u="none" strike="noStrike" dirty="0">
                <a:solidFill>
                  <a:srgbClr val="4D4D4F"/>
                </a:solidFill>
                <a:effectLst/>
                <a:latin typeface="Roboto" panose="02000000000000000000" pitchFamily="2" charset="0"/>
              </a:rPr>
              <a:t>Utility Company </a:t>
            </a:r>
            <a:r>
              <a:rPr lang="en-US" b="1" i="0" u="none" strike="noStrike" dirty="0">
                <a:solidFill>
                  <a:srgbClr val="4D4D4F"/>
                </a:solidFill>
                <a:effectLst/>
                <a:latin typeface="Roboto" panose="02000000000000000000" pitchFamily="2" charset="0"/>
              </a:rPr>
              <a:t>will perform </a:t>
            </a:r>
            <a:r>
              <a:rPr lang="en-US" b="0" i="0" u="none" strike="noStrike" dirty="0">
                <a:solidFill>
                  <a:srgbClr val="4D4D4F"/>
                </a:solidFill>
                <a:effectLst/>
                <a:latin typeface="Roboto" panose="02000000000000000000" pitchFamily="2" charset="0"/>
              </a:rPr>
              <a:t>Conflict Analysis</a:t>
            </a:r>
            <a:r>
              <a:rPr lang="en-US" b="0" i="0" dirty="0">
                <a:solidFill>
                  <a:srgbClr val="4D4D4F"/>
                </a:solidFill>
                <a:effectLst/>
                <a:latin typeface="Roboto" panose="02000000000000000000" pitchFamily="2" charset="0"/>
              </a:rPr>
              <a:t>​</a:t>
            </a:r>
            <a:endParaRPr lang="en-US" b="0" i="0" dirty="0">
              <a:solidFill>
                <a:srgbClr val="4D4D4F"/>
              </a:solidFill>
              <a:effectLst/>
              <a:latin typeface="Arial" panose="020B0604020202020204" pitchFamily="34" charset="0"/>
            </a:endParaRPr>
          </a:p>
          <a:p>
            <a:pPr lvl="1" fontAlgn="base"/>
            <a:r>
              <a:rPr lang="en-US" b="0" i="0" dirty="0">
                <a:solidFill>
                  <a:srgbClr val="4D4D4F"/>
                </a:solidFill>
                <a:effectLst/>
                <a:latin typeface="Roboto" panose="02000000000000000000" pitchFamily="2" charset="0"/>
              </a:rPr>
              <a:t>​</a:t>
            </a:r>
            <a:r>
              <a:rPr lang="en-US" dirty="0">
                <a:solidFill>
                  <a:srgbClr val="4D4D4F"/>
                </a:solidFill>
                <a:latin typeface="Roboto" panose="02000000000000000000" pitchFamily="2" charset="0"/>
              </a:rPr>
              <a:t>Review for conflicts with:</a:t>
            </a:r>
          </a:p>
          <a:p>
            <a:pPr lvl="2" fontAlgn="base"/>
            <a:r>
              <a:rPr lang="en-US" b="0" i="0" dirty="0">
                <a:solidFill>
                  <a:srgbClr val="4D4D4F"/>
                </a:solidFill>
                <a:effectLst/>
                <a:latin typeface="Arial" panose="020B0604020202020204" pitchFamily="34" charset="0"/>
              </a:rPr>
              <a:t>Final construction – limits of construction, ROW, dit</a:t>
            </a:r>
            <a:r>
              <a:rPr lang="en-US" dirty="0">
                <a:solidFill>
                  <a:srgbClr val="4D4D4F"/>
                </a:solidFill>
              </a:rPr>
              <a:t>ch grading</a:t>
            </a:r>
            <a:endParaRPr lang="en-US" b="0" i="0" dirty="0">
              <a:solidFill>
                <a:srgbClr val="4D4D4F"/>
              </a:solidFill>
              <a:effectLst/>
              <a:latin typeface="Arial" panose="020B0604020202020204" pitchFamily="34" charset="0"/>
            </a:endParaRPr>
          </a:p>
          <a:p>
            <a:pPr lvl="2" fontAlgn="base"/>
            <a:r>
              <a:rPr lang="en-US" dirty="0">
                <a:solidFill>
                  <a:srgbClr val="4D4D4F"/>
                </a:solidFill>
              </a:rPr>
              <a:t>Temporary construction – drives, access crossings, phasing</a:t>
            </a:r>
          </a:p>
          <a:p>
            <a:pPr lvl="1" fontAlgn="base"/>
            <a:r>
              <a:rPr lang="en-US" dirty="0">
                <a:solidFill>
                  <a:srgbClr val="4D4D4F"/>
                </a:solidFill>
                <a:latin typeface="Roboto" panose="02000000000000000000" pitchFamily="2" charset="0"/>
              </a:rPr>
              <a:t>NDOT will review analysis and work with Utility Company</a:t>
            </a:r>
          </a:p>
          <a:p>
            <a:pPr algn="l" rtl="0" fontAlgn="base">
              <a:buFont typeface="Arial" panose="020B0604020202020204" pitchFamily="34" charset="0"/>
              <a:buChar char="•"/>
            </a:pPr>
            <a:r>
              <a:rPr lang="en-US" b="0" i="0" u="none" strike="noStrike" dirty="0">
                <a:solidFill>
                  <a:srgbClr val="4D4D4F"/>
                </a:solidFill>
                <a:effectLst/>
                <a:latin typeface="Roboto" panose="02000000000000000000" pitchFamily="2" charset="0"/>
              </a:rPr>
              <a:t>If relocations are required, Utility Company </a:t>
            </a:r>
            <a:r>
              <a:rPr lang="en-US" b="1" i="0" u="none" strike="noStrike" dirty="0">
                <a:solidFill>
                  <a:srgbClr val="4D4D4F"/>
                </a:solidFill>
                <a:effectLst/>
                <a:latin typeface="Roboto" panose="02000000000000000000" pitchFamily="2" charset="0"/>
              </a:rPr>
              <a:t>will provide </a:t>
            </a:r>
            <a:r>
              <a:rPr lang="en-US" b="0" i="0" u="none" strike="noStrike" dirty="0">
                <a:solidFill>
                  <a:srgbClr val="4D4D4F"/>
                </a:solidFill>
                <a:effectLst/>
                <a:latin typeface="Roboto" panose="02000000000000000000" pitchFamily="2" charset="0"/>
              </a:rPr>
              <a:t>relocation information: </a:t>
            </a:r>
            <a:r>
              <a:rPr lang="en-US" b="0" i="0" dirty="0">
                <a:solidFill>
                  <a:srgbClr val="4D4D4F"/>
                </a:solidFill>
                <a:effectLst/>
                <a:latin typeface="Roboto" panose="02000000000000000000" pitchFamily="2" charset="0"/>
              </a:rPr>
              <a:t>​</a:t>
            </a:r>
            <a:endParaRPr lang="en-US" b="0" i="0" dirty="0">
              <a:solidFill>
                <a:srgbClr val="4D4D4F"/>
              </a:solidFill>
              <a:effectLst/>
              <a:latin typeface="Arial" panose="020B0604020202020204" pitchFamily="34" charset="0"/>
            </a:endParaRPr>
          </a:p>
          <a:p>
            <a:pPr lvl="1" fontAlgn="base"/>
            <a:r>
              <a:rPr lang="en-US" b="0" i="0" u="none" strike="noStrike" dirty="0">
                <a:solidFill>
                  <a:srgbClr val="4D4D4F"/>
                </a:solidFill>
                <a:effectLst/>
                <a:latin typeface="Roboto" panose="02000000000000000000" pitchFamily="2" charset="0"/>
              </a:rPr>
              <a:t>Scope of work</a:t>
            </a:r>
            <a:r>
              <a:rPr lang="en-US" b="0" i="0" dirty="0">
                <a:solidFill>
                  <a:srgbClr val="4D4D4F"/>
                </a:solidFill>
                <a:effectLst/>
                <a:latin typeface="Roboto" panose="02000000000000000000" pitchFamily="2" charset="0"/>
              </a:rPr>
              <a:t>​</a:t>
            </a:r>
            <a:endParaRPr lang="en-US" b="0" i="0" dirty="0">
              <a:solidFill>
                <a:srgbClr val="4D4D4F"/>
              </a:solidFill>
              <a:effectLst/>
              <a:latin typeface="Arial" panose="020B0604020202020204" pitchFamily="34" charset="0"/>
            </a:endParaRPr>
          </a:p>
          <a:p>
            <a:pPr lvl="1" fontAlgn="base"/>
            <a:r>
              <a:rPr lang="en-US" b="0" i="0" u="none" strike="noStrike" dirty="0">
                <a:solidFill>
                  <a:srgbClr val="4D4D4F"/>
                </a:solidFill>
                <a:effectLst/>
                <a:latin typeface="Roboto" panose="02000000000000000000" pitchFamily="2" charset="0"/>
              </a:rPr>
              <a:t>Detailed cost estimate</a:t>
            </a:r>
            <a:r>
              <a:rPr lang="en-US" b="0" i="0" dirty="0">
                <a:solidFill>
                  <a:srgbClr val="4D4D4F"/>
                </a:solidFill>
                <a:effectLst/>
                <a:latin typeface="Roboto" panose="02000000000000000000" pitchFamily="2" charset="0"/>
              </a:rPr>
              <a:t>​</a:t>
            </a:r>
            <a:endParaRPr lang="en-US" b="0" i="0" dirty="0">
              <a:solidFill>
                <a:srgbClr val="4D4D4F"/>
              </a:solidFill>
              <a:effectLst/>
              <a:latin typeface="Arial" panose="020B0604020202020204" pitchFamily="34" charset="0"/>
            </a:endParaRPr>
          </a:p>
          <a:p>
            <a:pPr lvl="1" fontAlgn="base"/>
            <a:r>
              <a:rPr lang="en-US" b="0" i="0" u="none" strike="noStrike" dirty="0">
                <a:solidFill>
                  <a:srgbClr val="4D4D4F"/>
                </a:solidFill>
                <a:effectLst/>
                <a:latin typeface="Roboto" panose="02000000000000000000" pitchFamily="2" charset="0"/>
              </a:rPr>
              <a:t>Schedule of relocation work</a:t>
            </a:r>
            <a:r>
              <a:rPr lang="en-US" b="0" i="0" dirty="0">
                <a:solidFill>
                  <a:srgbClr val="4D4D4F"/>
                </a:solidFill>
                <a:effectLst/>
                <a:latin typeface="Roboto" panose="02000000000000000000" pitchFamily="2" charset="0"/>
              </a:rPr>
              <a:t>​</a:t>
            </a:r>
            <a:endParaRPr lang="en-US" b="0" i="0" dirty="0">
              <a:solidFill>
                <a:srgbClr val="4D4D4F"/>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01961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E950-80B2-4574-AD56-3F68DAF73FA2}"/>
              </a:ext>
            </a:extLst>
          </p:cNvPr>
          <p:cNvSpPr>
            <a:spLocks noGrp="1"/>
          </p:cNvSpPr>
          <p:nvPr>
            <p:ph type="title"/>
          </p:nvPr>
        </p:nvSpPr>
        <p:spPr/>
        <p:txBody>
          <a:bodyPr/>
          <a:lstStyle/>
          <a:p>
            <a:r>
              <a:rPr lang="en-US" dirty="0"/>
              <a:t>Utility questionnaire</a:t>
            </a:r>
          </a:p>
        </p:txBody>
      </p:sp>
      <p:sp>
        <p:nvSpPr>
          <p:cNvPr id="3" name="Content Placeholder 2">
            <a:extLst>
              <a:ext uri="{FF2B5EF4-FFF2-40B4-BE49-F238E27FC236}">
                <a16:creationId xmlns:a16="http://schemas.microsoft.com/office/drawing/2014/main" id="{F5429816-B753-40E9-B9E5-CD7D219BAD78}"/>
              </a:ext>
            </a:extLst>
          </p:cNvPr>
          <p:cNvSpPr>
            <a:spLocks noGrp="1"/>
          </p:cNvSpPr>
          <p:nvPr>
            <p:ph idx="1"/>
          </p:nvPr>
        </p:nvSpPr>
        <p:spPr/>
        <p:txBody>
          <a:bodyPr>
            <a:normAutofit lnSpcReduction="10000"/>
          </a:bodyPr>
          <a:lstStyle/>
          <a:p>
            <a:pPr algn="l" rtl="0" fontAlgn="base">
              <a:buFont typeface="Arial" panose="020B0604020202020204" pitchFamily="34" charset="0"/>
              <a:buChar char="•"/>
            </a:pPr>
            <a:r>
              <a:rPr lang="en-US" b="0" i="0" u="none" strike="noStrike" dirty="0">
                <a:solidFill>
                  <a:srgbClr val="4D4D4F"/>
                </a:solidFill>
                <a:effectLst/>
                <a:latin typeface="Roboto" panose="02000000000000000000" pitchFamily="2" charset="0"/>
              </a:rPr>
              <a:t>Receive via email from NDOT Utility Coordin</a:t>
            </a:r>
            <a:r>
              <a:rPr lang="en-US" dirty="0">
                <a:solidFill>
                  <a:srgbClr val="4D4D4F"/>
                </a:solidFill>
                <a:latin typeface="Roboto" panose="02000000000000000000" pitchFamily="2" charset="0"/>
              </a:rPr>
              <a:t>ator</a:t>
            </a:r>
            <a:endParaRPr lang="en-US" b="0" i="0" u="none" strike="noStrike" dirty="0">
              <a:solidFill>
                <a:srgbClr val="4D4D4F"/>
              </a:solidFill>
              <a:effectLst/>
              <a:latin typeface="Roboto" panose="02000000000000000000" pitchFamily="2" charset="0"/>
            </a:endParaRPr>
          </a:p>
          <a:p>
            <a:pPr algn="l" rtl="0" fontAlgn="base">
              <a:buFont typeface="Arial" panose="020B0604020202020204" pitchFamily="34" charset="0"/>
              <a:buChar char="•"/>
            </a:pPr>
            <a:r>
              <a:rPr lang="en-US" b="0" i="0" u="none" strike="noStrike" dirty="0">
                <a:solidFill>
                  <a:srgbClr val="4D4D4F"/>
                </a:solidFill>
                <a:effectLst/>
                <a:latin typeface="Roboto" panose="02000000000000000000" pitchFamily="2" charset="0"/>
              </a:rPr>
              <a:t>Action by Utility Company required: </a:t>
            </a:r>
            <a:r>
              <a:rPr lang="en-US" b="0" i="0" dirty="0">
                <a:solidFill>
                  <a:srgbClr val="4D4D4F"/>
                </a:solidFill>
                <a:effectLst/>
                <a:latin typeface="Roboto" panose="02000000000000000000" pitchFamily="2" charset="0"/>
              </a:rPr>
              <a:t>​</a:t>
            </a:r>
            <a:endParaRPr lang="en-US" b="0" i="0" dirty="0">
              <a:solidFill>
                <a:srgbClr val="4D4D4F"/>
              </a:solidFill>
              <a:effectLst/>
              <a:latin typeface="Arial" panose="020B0604020202020204" pitchFamily="34" charset="0"/>
            </a:endParaRPr>
          </a:p>
          <a:p>
            <a:pPr lvl="1" fontAlgn="base"/>
            <a:r>
              <a:rPr lang="en-US" b="0" i="0" u="none" strike="noStrike" dirty="0">
                <a:solidFill>
                  <a:srgbClr val="4D4D4F"/>
                </a:solidFill>
                <a:effectLst/>
                <a:latin typeface="Roboto" panose="02000000000000000000" pitchFamily="2" charset="0"/>
              </a:rPr>
              <a:t>Review and provide information for </a:t>
            </a:r>
            <a:r>
              <a:rPr lang="en-US" b="0" i="0" u="sng" dirty="0">
                <a:solidFill>
                  <a:srgbClr val="4D4D4F"/>
                </a:solidFill>
                <a:effectLst/>
                <a:latin typeface="Roboto" panose="02000000000000000000" pitchFamily="2" charset="0"/>
              </a:rPr>
              <a:t>existing facility locations</a:t>
            </a:r>
            <a:r>
              <a:rPr lang="en-US" b="0" i="0" dirty="0">
                <a:solidFill>
                  <a:srgbClr val="4D4D4F"/>
                </a:solidFill>
                <a:effectLst/>
                <a:latin typeface="Roboto" panose="02000000000000000000" pitchFamily="2" charset="0"/>
              </a:rPr>
              <a:t>​</a:t>
            </a:r>
            <a:endParaRPr lang="en-US" b="0" i="0" dirty="0">
              <a:solidFill>
                <a:srgbClr val="4D4D4F"/>
              </a:solidFill>
              <a:effectLst/>
              <a:latin typeface="Arial" panose="020B0604020202020204" pitchFamily="34" charset="0"/>
            </a:endParaRPr>
          </a:p>
          <a:p>
            <a:pPr lvl="1" fontAlgn="base"/>
            <a:r>
              <a:rPr lang="en-US" b="0" i="0" u="none" strike="noStrike" dirty="0">
                <a:solidFill>
                  <a:srgbClr val="4D4D4F"/>
                </a:solidFill>
                <a:effectLst/>
                <a:latin typeface="Roboto" panose="02000000000000000000" pitchFamily="2" charset="0"/>
              </a:rPr>
              <a:t>Review existing locations for </a:t>
            </a:r>
            <a:r>
              <a:rPr lang="en-US" b="0" i="0" u="sng" dirty="0">
                <a:solidFill>
                  <a:srgbClr val="4D4D4F"/>
                </a:solidFill>
                <a:effectLst/>
                <a:latin typeface="Roboto" panose="02000000000000000000" pitchFamily="2" charset="0"/>
              </a:rPr>
              <a:t>construction conflicts</a:t>
            </a:r>
            <a:r>
              <a:rPr lang="en-US" b="0" i="0" u="none" strike="noStrike" dirty="0">
                <a:solidFill>
                  <a:srgbClr val="4D4D4F"/>
                </a:solidFill>
                <a:effectLst/>
                <a:latin typeface="Roboto" panose="02000000000000000000" pitchFamily="2" charset="0"/>
              </a:rPr>
              <a:t>, both temporary and permanent conflicts</a:t>
            </a:r>
            <a:r>
              <a:rPr lang="en-US" b="0" i="0" dirty="0">
                <a:solidFill>
                  <a:srgbClr val="4D4D4F"/>
                </a:solidFill>
                <a:effectLst/>
                <a:latin typeface="Roboto" panose="02000000000000000000" pitchFamily="2" charset="0"/>
              </a:rPr>
              <a:t>​</a:t>
            </a:r>
            <a:endParaRPr lang="en-US" b="0" i="0" dirty="0">
              <a:solidFill>
                <a:srgbClr val="4D4D4F"/>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D4D4F"/>
                </a:solidFill>
                <a:effectLst/>
                <a:latin typeface="Roboto" panose="02000000000000000000" pitchFamily="2" charset="0"/>
              </a:rPr>
              <a:t>Transmit responses and supporting documentation back to NDOT</a:t>
            </a:r>
            <a:r>
              <a:rPr lang="en-US" b="0" i="0" dirty="0">
                <a:solidFill>
                  <a:srgbClr val="4D4D4F"/>
                </a:solidFill>
                <a:effectLst/>
                <a:latin typeface="Roboto" panose="02000000000000000000" pitchFamily="2" charset="0"/>
              </a:rPr>
              <a:t>​</a:t>
            </a:r>
            <a:endParaRPr lang="en-US" b="0" i="0" dirty="0">
              <a:solidFill>
                <a:srgbClr val="4D4D4F"/>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D4D4F"/>
                </a:solidFill>
                <a:effectLst/>
                <a:latin typeface="Roboto" panose="02000000000000000000" pitchFamily="2" charset="0"/>
              </a:rPr>
              <a:t>NDOT will track unresponsive utility companies &amp; continue to follow up</a:t>
            </a:r>
            <a:endParaRPr lang="en-US" b="0" i="0" dirty="0">
              <a:solidFill>
                <a:srgbClr val="4D4D4F"/>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496593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E5038-8939-8C4F-7885-E238AE457F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D70B7DA-376B-8066-C3B6-8A364099395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972571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E950-80B2-4574-AD56-3F68DAF73FA2}"/>
              </a:ext>
            </a:extLst>
          </p:cNvPr>
          <p:cNvSpPr>
            <a:spLocks noGrp="1"/>
          </p:cNvSpPr>
          <p:nvPr>
            <p:ph type="title"/>
          </p:nvPr>
        </p:nvSpPr>
        <p:spPr/>
        <p:txBody>
          <a:bodyPr/>
          <a:lstStyle/>
          <a:p>
            <a:r>
              <a:rPr lang="en-US" dirty="0"/>
              <a:t>Relocation process</a:t>
            </a:r>
          </a:p>
        </p:txBody>
      </p:sp>
      <p:sp>
        <p:nvSpPr>
          <p:cNvPr id="3" name="Content Placeholder 2">
            <a:extLst>
              <a:ext uri="{FF2B5EF4-FFF2-40B4-BE49-F238E27FC236}">
                <a16:creationId xmlns:a16="http://schemas.microsoft.com/office/drawing/2014/main" id="{F5429816-B753-40E9-B9E5-CD7D219BAD78}"/>
              </a:ext>
            </a:extLst>
          </p:cNvPr>
          <p:cNvSpPr>
            <a:spLocks noGrp="1"/>
          </p:cNvSpPr>
          <p:nvPr>
            <p:ph idx="1"/>
          </p:nvPr>
        </p:nvSpPr>
        <p:spPr>
          <a:xfrm>
            <a:off x="838200" y="1878469"/>
            <a:ext cx="10515600" cy="4238246"/>
          </a:xfrm>
        </p:spPr>
        <p:txBody>
          <a:bodyPr>
            <a:normAutofit/>
          </a:bodyPr>
          <a:lstStyle/>
          <a:p>
            <a:pPr algn="l" rtl="0" fontAlgn="base">
              <a:buFont typeface="Arial" panose="020B0604020202020204" pitchFamily="34" charset="0"/>
              <a:buChar char="•"/>
            </a:pPr>
            <a:r>
              <a:rPr lang="en-US" b="0" i="0" u="none" strike="noStrike" dirty="0">
                <a:solidFill>
                  <a:srgbClr val="4D4D4F"/>
                </a:solidFill>
                <a:effectLst/>
                <a:latin typeface="Roboto" panose="02000000000000000000" pitchFamily="2" charset="0"/>
              </a:rPr>
              <a:t>NDOT will review and provide comments on relocation plans and detailed cost estimate</a:t>
            </a:r>
            <a:r>
              <a:rPr lang="en-US" b="0" i="0" dirty="0">
                <a:solidFill>
                  <a:srgbClr val="4D4D4F"/>
                </a:solidFill>
                <a:effectLst/>
                <a:latin typeface="Roboto" panose="02000000000000000000" pitchFamily="2" charset="0"/>
              </a:rPr>
              <a:t>​</a:t>
            </a:r>
          </a:p>
          <a:p>
            <a:pPr lvl="1" fontAlgn="base"/>
            <a:r>
              <a:rPr lang="en-US" dirty="0">
                <a:solidFill>
                  <a:srgbClr val="4D4D4F"/>
                </a:solidFill>
                <a:latin typeface="Roboto" panose="02000000000000000000" pitchFamily="2" charset="0"/>
              </a:rPr>
              <a:t>Will be incorporated into the agreement</a:t>
            </a:r>
            <a:endParaRPr lang="en-US" b="0" i="0" dirty="0">
              <a:solidFill>
                <a:srgbClr val="4D4D4F"/>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D4D4F"/>
                </a:solidFill>
                <a:effectLst/>
                <a:latin typeface="Roboto" panose="02000000000000000000" pitchFamily="2" charset="0"/>
              </a:rPr>
              <a:t>Master (Blanket) Agreement or Utility Project Agreement</a:t>
            </a:r>
            <a:r>
              <a:rPr lang="en-US" b="0" i="0" dirty="0">
                <a:solidFill>
                  <a:srgbClr val="4D4D4F"/>
                </a:solidFill>
                <a:effectLst/>
                <a:latin typeface="Roboto" panose="02000000000000000000" pitchFamily="2" charset="0"/>
              </a:rPr>
              <a:t>​</a:t>
            </a:r>
          </a:p>
          <a:p>
            <a:pPr lvl="1" fontAlgn="base"/>
            <a:r>
              <a:rPr lang="en-US" dirty="0">
                <a:solidFill>
                  <a:srgbClr val="4D4D4F"/>
                </a:solidFill>
                <a:latin typeface="Roboto" panose="02000000000000000000" pitchFamily="2" charset="0"/>
              </a:rPr>
              <a:t>Only if relocation is reimbursable</a:t>
            </a:r>
            <a:endParaRPr lang="en-US" b="0" i="0" dirty="0">
              <a:solidFill>
                <a:srgbClr val="4D4D4F"/>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4D4D4F"/>
                </a:solidFill>
                <a:effectLst/>
                <a:latin typeface="Roboto" panose="02000000000000000000" pitchFamily="2" charset="0"/>
              </a:rPr>
              <a:t>Letter of Authorization</a:t>
            </a:r>
          </a:p>
          <a:p>
            <a:pPr lvl="1" fontAlgn="base"/>
            <a:r>
              <a:rPr lang="en-US" b="1" u="sng" dirty="0">
                <a:solidFill>
                  <a:srgbClr val="4D4D4F"/>
                </a:solidFill>
                <a:latin typeface="Roboto" panose="02000000000000000000" pitchFamily="2" charset="0"/>
              </a:rPr>
              <a:t>Every</a:t>
            </a:r>
            <a:r>
              <a:rPr lang="en-US" dirty="0">
                <a:solidFill>
                  <a:srgbClr val="4D4D4F"/>
                </a:solidFill>
                <a:latin typeface="Roboto" panose="02000000000000000000" pitchFamily="2" charset="0"/>
              </a:rPr>
              <a:t> relocation</a:t>
            </a:r>
            <a:endParaRPr lang="en-US" b="1" i="0" u="sng" dirty="0">
              <a:solidFill>
                <a:srgbClr val="4D4D4F"/>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90761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nodeType="after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3C3C8-2C74-4021-9322-A8D84953180E}"/>
              </a:ext>
            </a:extLst>
          </p:cNvPr>
          <p:cNvSpPr>
            <a:spLocks noGrp="1"/>
          </p:cNvSpPr>
          <p:nvPr>
            <p:ph type="title"/>
          </p:nvPr>
        </p:nvSpPr>
        <p:spPr/>
        <p:txBody>
          <a:bodyPr/>
          <a:lstStyle/>
          <a:p>
            <a:r>
              <a:rPr lang="en-US"/>
              <a:t>2024 Goals</a:t>
            </a:r>
          </a:p>
        </p:txBody>
      </p:sp>
      <p:sp>
        <p:nvSpPr>
          <p:cNvPr id="3" name="Content Placeholder 2">
            <a:extLst>
              <a:ext uri="{FF2B5EF4-FFF2-40B4-BE49-F238E27FC236}">
                <a16:creationId xmlns:a16="http://schemas.microsoft.com/office/drawing/2014/main" id="{79832E5F-9788-4354-A168-07FAA1BA51BF}"/>
              </a:ext>
            </a:extLst>
          </p:cNvPr>
          <p:cNvSpPr>
            <a:spLocks noGrp="1"/>
          </p:cNvSpPr>
          <p:nvPr>
            <p:ph idx="1"/>
          </p:nvPr>
        </p:nvSpPr>
        <p:spPr/>
        <p:txBody>
          <a:bodyPr/>
          <a:lstStyle/>
          <a:p>
            <a:r>
              <a:rPr lang="en-US" dirty="0"/>
              <a:t>Implement Utility Accommodation Policy </a:t>
            </a:r>
          </a:p>
          <a:p>
            <a:r>
              <a:rPr lang="en-US" dirty="0"/>
              <a:t>Identify utility conflicts early</a:t>
            </a:r>
          </a:p>
          <a:p>
            <a:r>
              <a:rPr lang="en-US" dirty="0"/>
              <a:t>Coordinate utility relocations to be complete by construction start</a:t>
            </a:r>
          </a:p>
          <a:p>
            <a:r>
              <a:rPr lang="en-US" dirty="0"/>
              <a:t>Professional development of coordinator staff</a:t>
            </a:r>
          </a:p>
          <a:p>
            <a:r>
              <a:rPr lang="en-US" dirty="0"/>
              <a:t>2024 District Utility Program </a:t>
            </a:r>
            <a:r>
              <a:rPr lang="en-US"/>
              <a:t>Meetings – October </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212353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3B83-B96B-A837-29BC-E9DAF64A2D20}"/>
              </a:ext>
            </a:extLst>
          </p:cNvPr>
          <p:cNvSpPr>
            <a:spLocks noGrp="1"/>
          </p:cNvSpPr>
          <p:nvPr>
            <p:ph type="title"/>
          </p:nvPr>
        </p:nvSpPr>
        <p:spPr/>
        <p:txBody>
          <a:bodyPr/>
          <a:lstStyle/>
          <a:p>
            <a:r>
              <a:rPr lang="en-US" dirty="0"/>
              <a:t>Activities vs. conflicts</a:t>
            </a:r>
          </a:p>
        </p:txBody>
      </p:sp>
      <p:graphicFrame>
        <p:nvGraphicFramePr>
          <p:cNvPr id="4" name="Table 4">
            <a:extLst>
              <a:ext uri="{FF2B5EF4-FFF2-40B4-BE49-F238E27FC236}">
                <a16:creationId xmlns:a16="http://schemas.microsoft.com/office/drawing/2014/main" id="{A95F3010-A10D-967C-7BCF-8EA58B4C9082}"/>
              </a:ext>
            </a:extLst>
          </p:cNvPr>
          <p:cNvGraphicFramePr>
            <a:graphicFrameLocks noGrp="1"/>
          </p:cNvGraphicFramePr>
          <p:nvPr>
            <p:ph idx="1"/>
          </p:nvPr>
        </p:nvGraphicFramePr>
        <p:xfrm>
          <a:off x="838200" y="1878469"/>
          <a:ext cx="10515600" cy="37541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63300586"/>
                    </a:ext>
                  </a:extLst>
                </a:gridCol>
                <a:gridCol w="5257800">
                  <a:extLst>
                    <a:ext uri="{9D8B030D-6E8A-4147-A177-3AD203B41FA5}">
                      <a16:colId xmlns:a16="http://schemas.microsoft.com/office/drawing/2014/main" val="630851953"/>
                    </a:ext>
                  </a:extLst>
                </a:gridCol>
              </a:tblGrid>
              <a:tr h="370840">
                <a:tc>
                  <a:txBody>
                    <a:bodyPr/>
                    <a:lstStyle/>
                    <a:p>
                      <a:r>
                        <a:rPr lang="en-US" dirty="0"/>
                        <a:t>When we say…</a:t>
                      </a:r>
                    </a:p>
                  </a:txBody>
                  <a:tcPr/>
                </a:tc>
                <a:tc>
                  <a:txBody>
                    <a:bodyPr/>
                    <a:lstStyle/>
                    <a:p>
                      <a:r>
                        <a:rPr lang="en-US"/>
                        <a:t>Think about…</a:t>
                      </a:r>
                      <a:endParaRPr lang="en-US" dirty="0"/>
                    </a:p>
                  </a:txBody>
                  <a:tcPr/>
                </a:tc>
                <a:extLst>
                  <a:ext uri="{0D108BD9-81ED-4DB2-BD59-A6C34878D82A}">
                    <a16:rowId xmlns:a16="http://schemas.microsoft.com/office/drawing/2014/main" val="3812503258"/>
                  </a:ext>
                </a:extLst>
              </a:tr>
              <a:tr h="370840">
                <a:tc>
                  <a:txBody>
                    <a:bodyPr/>
                    <a:lstStyle/>
                    <a:p>
                      <a:r>
                        <a:rPr lang="en-US"/>
                        <a:t>Access Crossings – Contractor</a:t>
                      </a:r>
                    </a:p>
                    <a:p>
                      <a:r>
                        <a:rPr lang="en-US"/>
                        <a:t>~Pipes or Temp. Bridge</a:t>
                      </a:r>
                      <a:endParaRPr lang="en-US" dirty="0"/>
                    </a:p>
                  </a:txBody>
                  <a:tcPr/>
                </a:tc>
                <a:tc>
                  <a:txBody>
                    <a:bodyPr/>
                    <a:lstStyle/>
                    <a:p>
                      <a:r>
                        <a:rPr lang="en-US"/>
                        <a:t>Cranes and large equipment</a:t>
                      </a:r>
                    </a:p>
                    <a:p>
                      <a:r>
                        <a:rPr lang="en-US"/>
                        <a:t>Impacts or proximity to overhead power</a:t>
                      </a:r>
                    </a:p>
                    <a:p>
                      <a:r>
                        <a:rPr lang="en-US"/>
                        <a:t>Piling for temporary bridge</a:t>
                      </a:r>
                      <a:endParaRPr lang="en-US" dirty="0"/>
                    </a:p>
                  </a:txBody>
                  <a:tcPr/>
                </a:tc>
                <a:extLst>
                  <a:ext uri="{0D108BD9-81ED-4DB2-BD59-A6C34878D82A}">
                    <a16:rowId xmlns:a16="http://schemas.microsoft.com/office/drawing/2014/main" val="3792125373"/>
                  </a:ext>
                </a:extLst>
              </a:tr>
              <a:tr h="370840">
                <a:tc>
                  <a:txBody>
                    <a:bodyPr/>
                    <a:lstStyle/>
                    <a:p>
                      <a:r>
                        <a:rPr lang="en-US"/>
                        <a:t>Shoo-flys – Traffic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addition to access crossings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Additional fill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Impacts to pedestals, pull boxes, overhead power, etc.</a:t>
                      </a:r>
                      <a:endParaRPr lang="en-US" dirty="0"/>
                    </a:p>
                  </a:txBody>
                  <a:tcPr/>
                </a:tc>
                <a:extLst>
                  <a:ext uri="{0D108BD9-81ED-4DB2-BD59-A6C34878D82A}">
                    <a16:rowId xmlns:a16="http://schemas.microsoft.com/office/drawing/2014/main" val="4178784641"/>
                  </a:ext>
                </a:extLst>
              </a:tr>
              <a:tr h="370840">
                <a:tc>
                  <a:txBody>
                    <a:bodyPr/>
                    <a:lstStyle/>
                    <a:p>
                      <a:r>
                        <a:rPr lang="en-US"/>
                        <a:t>Grade beam on pile</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Cranes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Impacts or proximity to overhead power</a:t>
                      </a:r>
                      <a:endParaRPr lang="en-US" dirty="0"/>
                    </a:p>
                  </a:txBody>
                  <a:tcPr/>
                </a:tc>
                <a:extLst>
                  <a:ext uri="{0D108BD9-81ED-4DB2-BD59-A6C34878D82A}">
                    <a16:rowId xmlns:a16="http://schemas.microsoft.com/office/drawing/2014/main" val="2215767109"/>
                  </a:ext>
                </a:extLst>
              </a:tr>
              <a:tr h="370840">
                <a:tc>
                  <a:txBody>
                    <a:bodyPr/>
                    <a:lstStyle/>
                    <a:p>
                      <a:r>
                        <a:rPr lang="en-US" dirty="0"/>
                        <a:t>Over-excavation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Possibility on any project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likely at culverts and locations of known muck</a:t>
                      </a:r>
                    </a:p>
                  </a:txBody>
                  <a:tcPr/>
                </a:tc>
                <a:extLst>
                  <a:ext uri="{0D108BD9-81ED-4DB2-BD59-A6C34878D82A}">
                    <a16:rowId xmlns:a16="http://schemas.microsoft.com/office/drawing/2014/main" val="2033666530"/>
                  </a:ext>
                </a:extLst>
              </a:tr>
            </a:tbl>
          </a:graphicData>
        </a:graphic>
      </p:graphicFrame>
    </p:spTree>
    <p:extLst>
      <p:ext uri="{BB962C8B-B14F-4D97-AF65-F5344CB8AC3E}">
        <p14:creationId xmlns:p14="http://schemas.microsoft.com/office/powerpoint/2010/main" val="849317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3B83-B96B-A837-29BC-E9DAF64A2D20}"/>
              </a:ext>
            </a:extLst>
          </p:cNvPr>
          <p:cNvSpPr>
            <a:spLocks noGrp="1"/>
          </p:cNvSpPr>
          <p:nvPr>
            <p:ph type="title"/>
          </p:nvPr>
        </p:nvSpPr>
        <p:spPr/>
        <p:txBody>
          <a:bodyPr/>
          <a:lstStyle/>
          <a:p>
            <a:r>
              <a:rPr lang="en-US" dirty="0"/>
              <a:t>Activities vs. conflicts</a:t>
            </a:r>
          </a:p>
        </p:txBody>
      </p:sp>
      <p:graphicFrame>
        <p:nvGraphicFramePr>
          <p:cNvPr id="4" name="Table 4">
            <a:extLst>
              <a:ext uri="{FF2B5EF4-FFF2-40B4-BE49-F238E27FC236}">
                <a16:creationId xmlns:a16="http://schemas.microsoft.com/office/drawing/2014/main" id="{A95F3010-A10D-967C-7BCF-8EA58B4C9082}"/>
              </a:ext>
            </a:extLst>
          </p:cNvPr>
          <p:cNvGraphicFramePr>
            <a:graphicFrameLocks noGrp="1"/>
          </p:cNvGraphicFramePr>
          <p:nvPr>
            <p:ph idx="1"/>
          </p:nvPr>
        </p:nvGraphicFramePr>
        <p:xfrm>
          <a:off x="838200" y="1746620"/>
          <a:ext cx="10515600" cy="311404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63300586"/>
                    </a:ext>
                  </a:extLst>
                </a:gridCol>
                <a:gridCol w="5257800">
                  <a:extLst>
                    <a:ext uri="{9D8B030D-6E8A-4147-A177-3AD203B41FA5}">
                      <a16:colId xmlns:a16="http://schemas.microsoft.com/office/drawing/2014/main" val="630851953"/>
                    </a:ext>
                  </a:extLst>
                </a:gridCol>
              </a:tblGrid>
              <a:tr h="370840">
                <a:tc>
                  <a:txBody>
                    <a:bodyPr/>
                    <a:lstStyle/>
                    <a:p>
                      <a:r>
                        <a:rPr lang="en-US"/>
                        <a:t>When we say…</a:t>
                      </a:r>
                    </a:p>
                  </a:txBody>
                  <a:tcPr/>
                </a:tc>
                <a:tc>
                  <a:txBody>
                    <a:bodyPr/>
                    <a:lstStyle/>
                    <a:p>
                      <a:r>
                        <a:rPr lang="en-US" dirty="0"/>
                        <a:t>Think about…</a:t>
                      </a:r>
                    </a:p>
                  </a:txBody>
                  <a:tcPr/>
                </a:tc>
                <a:extLst>
                  <a:ext uri="{0D108BD9-81ED-4DB2-BD59-A6C34878D82A}">
                    <a16:rowId xmlns:a16="http://schemas.microsoft.com/office/drawing/2014/main" val="3812503258"/>
                  </a:ext>
                </a:extLst>
              </a:tr>
              <a:tr h="370840">
                <a:tc>
                  <a:txBody>
                    <a:bodyPr/>
                    <a:lstStyle/>
                    <a:p>
                      <a:r>
                        <a:rPr lang="en-US" dirty="0"/>
                        <a:t>Concrete Box Culverts</a:t>
                      </a:r>
                    </a:p>
                  </a:txBody>
                  <a:tcPr/>
                </a:tc>
                <a:tc>
                  <a:txBody>
                    <a:bodyPr/>
                    <a:lstStyle/>
                    <a:p>
                      <a:r>
                        <a:rPr lang="en-US" dirty="0"/>
                        <a:t>Sheet pile driven at wingwalls</a:t>
                      </a:r>
                    </a:p>
                    <a:p>
                      <a:r>
                        <a:rPr lang="en-US" dirty="0"/>
                        <a:t>Impacts to buried lines</a:t>
                      </a:r>
                    </a:p>
                    <a:p>
                      <a:r>
                        <a:rPr lang="en-US" dirty="0"/>
                        <a:t>Impacts or proximity to overhead power</a:t>
                      </a:r>
                    </a:p>
                    <a:p>
                      <a:r>
                        <a:rPr lang="en-US" dirty="0"/>
                        <a:t>Temporary shoring on phased construction</a:t>
                      </a:r>
                    </a:p>
                  </a:txBody>
                  <a:tcPr/>
                </a:tc>
                <a:extLst>
                  <a:ext uri="{0D108BD9-81ED-4DB2-BD59-A6C34878D82A}">
                    <a16:rowId xmlns:a16="http://schemas.microsoft.com/office/drawing/2014/main" val="3792125373"/>
                  </a:ext>
                </a:extLst>
              </a:tr>
              <a:tr h="370840">
                <a:tc>
                  <a:txBody>
                    <a:bodyPr/>
                    <a:lstStyle/>
                    <a:p>
                      <a:r>
                        <a:rPr lang="en-US" dirty="0"/>
                        <a:t>Culvert Replacements – Phased construction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Potential for temporary shoring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room (H &amp; V) to construct end treatments</a:t>
                      </a:r>
                    </a:p>
                  </a:txBody>
                  <a:tcPr/>
                </a:tc>
                <a:extLst>
                  <a:ext uri="{0D108BD9-81ED-4DB2-BD59-A6C34878D82A}">
                    <a16:rowId xmlns:a16="http://schemas.microsoft.com/office/drawing/2014/main" val="4178784641"/>
                  </a:ext>
                </a:extLst>
              </a:tr>
              <a:tr h="370840">
                <a:tc>
                  <a:txBody>
                    <a:bodyPr/>
                    <a:lstStyle/>
                    <a:p>
                      <a:r>
                        <a:rPr lang="en-US" dirty="0"/>
                        <a:t>Culvert Replacements – Jacking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Large jacking pits - ~50’x100’, not shown in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Temporary excavation down to flowline to construct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Need room (H &amp; V) to construct end treatments</a:t>
                      </a:r>
                    </a:p>
                  </a:txBody>
                  <a:tcPr/>
                </a:tc>
                <a:extLst>
                  <a:ext uri="{0D108BD9-81ED-4DB2-BD59-A6C34878D82A}">
                    <a16:rowId xmlns:a16="http://schemas.microsoft.com/office/drawing/2014/main" val="2215767109"/>
                  </a:ext>
                </a:extLst>
              </a:tr>
            </a:tbl>
          </a:graphicData>
        </a:graphic>
      </p:graphicFrame>
    </p:spTree>
    <p:extLst>
      <p:ext uri="{BB962C8B-B14F-4D97-AF65-F5344CB8AC3E}">
        <p14:creationId xmlns:p14="http://schemas.microsoft.com/office/powerpoint/2010/main" val="9804512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73B83-B96B-A837-29BC-E9DAF64A2D20}"/>
              </a:ext>
            </a:extLst>
          </p:cNvPr>
          <p:cNvSpPr>
            <a:spLocks noGrp="1"/>
          </p:cNvSpPr>
          <p:nvPr>
            <p:ph type="title"/>
          </p:nvPr>
        </p:nvSpPr>
        <p:spPr/>
        <p:txBody>
          <a:bodyPr/>
          <a:lstStyle/>
          <a:p>
            <a:r>
              <a:rPr lang="en-US" dirty="0"/>
              <a:t>Activities vs. conflicts</a:t>
            </a:r>
          </a:p>
        </p:txBody>
      </p:sp>
      <p:graphicFrame>
        <p:nvGraphicFramePr>
          <p:cNvPr id="4" name="Table 4">
            <a:extLst>
              <a:ext uri="{FF2B5EF4-FFF2-40B4-BE49-F238E27FC236}">
                <a16:creationId xmlns:a16="http://schemas.microsoft.com/office/drawing/2014/main" id="{A95F3010-A10D-967C-7BCF-8EA58B4C9082}"/>
              </a:ext>
            </a:extLst>
          </p:cNvPr>
          <p:cNvGraphicFramePr>
            <a:graphicFrameLocks noGrp="1"/>
          </p:cNvGraphicFramePr>
          <p:nvPr>
            <p:ph idx="1"/>
          </p:nvPr>
        </p:nvGraphicFramePr>
        <p:xfrm>
          <a:off x="838200" y="1746620"/>
          <a:ext cx="10515600" cy="26619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63300586"/>
                    </a:ext>
                  </a:extLst>
                </a:gridCol>
                <a:gridCol w="5257800">
                  <a:extLst>
                    <a:ext uri="{9D8B030D-6E8A-4147-A177-3AD203B41FA5}">
                      <a16:colId xmlns:a16="http://schemas.microsoft.com/office/drawing/2014/main" val="630851953"/>
                    </a:ext>
                  </a:extLst>
                </a:gridCol>
              </a:tblGrid>
              <a:tr h="370840">
                <a:tc>
                  <a:txBody>
                    <a:bodyPr/>
                    <a:lstStyle/>
                    <a:p>
                      <a:r>
                        <a:rPr lang="en-US"/>
                        <a:t>When we say…</a:t>
                      </a:r>
                    </a:p>
                  </a:txBody>
                  <a:tcPr/>
                </a:tc>
                <a:tc>
                  <a:txBody>
                    <a:bodyPr/>
                    <a:lstStyle/>
                    <a:p>
                      <a:r>
                        <a:rPr lang="en-US" dirty="0"/>
                        <a:t>Think about…</a:t>
                      </a:r>
                    </a:p>
                  </a:txBody>
                  <a:tcPr/>
                </a:tc>
                <a:extLst>
                  <a:ext uri="{0D108BD9-81ED-4DB2-BD59-A6C34878D82A}">
                    <a16:rowId xmlns:a16="http://schemas.microsoft.com/office/drawing/2014/main" val="3812503258"/>
                  </a:ext>
                </a:extLst>
              </a:tr>
              <a:tr h="370840">
                <a:tc>
                  <a:txBody>
                    <a:bodyPr/>
                    <a:lstStyle/>
                    <a:p>
                      <a:r>
                        <a:rPr lang="en-US" dirty="0"/>
                        <a:t>Temporary Roads &amp; Drives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require grading and ditch work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Similar impacts to permanent construction</a:t>
                      </a:r>
                    </a:p>
                  </a:txBody>
                  <a:tcPr/>
                </a:tc>
                <a:extLst>
                  <a:ext uri="{0D108BD9-81ED-4DB2-BD59-A6C34878D82A}">
                    <a16:rowId xmlns:a16="http://schemas.microsoft.com/office/drawing/2014/main" val="773499651"/>
                  </a:ext>
                </a:extLst>
              </a:tr>
              <a:tr h="370840">
                <a:tc>
                  <a:txBody>
                    <a:bodyPr/>
                    <a:lstStyle/>
                    <a:p>
                      <a:r>
                        <a:rPr lang="en-US" dirty="0"/>
                        <a:t>Guardrail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Posts can impact underground facilities</a:t>
                      </a:r>
                    </a:p>
                  </a:txBody>
                  <a:tcPr/>
                </a:tc>
                <a:extLst>
                  <a:ext uri="{0D108BD9-81ED-4DB2-BD59-A6C34878D82A}">
                    <a16:rowId xmlns:a16="http://schemas.microsoft.com/office/drawing/2014/main" val="1621956602"/>
                  </a:ext>
                </a:extLst>
              </a:tr>
              <a:tr h="370840">
                <a:tc>
                  <a:txBody>
                    <a:bodyPr/>
                    <a:lstStyle/>
                    <a:p>
                      <a:r>
                        <a:rPr lang="en-US" dirty="0"/>
                        <a:t>Sidewalk &amp; ADA work</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Pavement removal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Shallow service lines</a:t>
                      </a:r>
                    </a:p>
                  </a:txBody>
                  <a:tcPr/>
                </a:tc>
                <a:extLst>
                  <a:ext uri="{0D108BD9-81ED-4DB2-BD59-A6C34878D82A}">
                    <a16:rowId xmlns:a16="http://schemas.microsoft.com/office/drawing/2014/main" val="3607614916"/>
                  </a:ext>
                </a:extLst>
              </a:tr>
              <a:tr h="370840">
                <a:tc>
                  <a:txBody>
                    <a:bodyPr/>
                    <a:lstStyle/>
                    <a:p>
                      <a:r>
                        <a:rPr lang="en-US" dirty="0"/>
                        <a:t>Curb Inlets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ft – 6 ft deep, in most cases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Cast in place inlets require extra room for form work</a:t>
                      </a:r>
                    </a:p>
                  </a:txBody>
                  <a:tcPr/>
                </a:tc>
                <a:extLst>
                  <a:ext uri="{0D108BD9-81ED-4DB2-BD59-A6C34878D82A}">
                    <a16:rowId xmlns:a16="http://schemas.microsoft.com/office/drawing/2014/main" val="2477380094"/>
                  </a:ext>
                </a:extLst>
              </a:tr>
            </a:tbl>
          </a:graphicData>
        </a:graphic>
      </p:graphicFrame>
    </p:spTree>
    <p:extLst>
      <p:ext uri="{BB962C8B-B14F-4D97-AF65-F5344CB8AC3E}">
        <p14:creationId xmlns:p14="http://schemas.microsoft.com/office/powerpoint/2010/main" val="4046538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9777B-B400-427D-804C-039E6CBA7A66}"/>
              </a:ext>
            </a:extLst>
          </p:cNvPr>
          <p:cNvSpPr>
            <a:spLocks noGrp="1"/>
          </p:cNvSpPr>
          <p:nvPr>
            <p:ph type="ctrTitle"/>
          </p:nvPr>
        </p:nvSpPr>
        <p:spPr/>
        <p:txBody>
          <a:bodyPr/>
          <a:lstStyle/>
          <a:p>
            <a:r>
              <a:rPr lang="en-US" cap="all">
                <a:latin typeface="Arial Black" panose="020B0A04020102020204" pitchFamily="34" charset="0"/>
                <a:cs typeface="+mj-cs"/>
              </a:rPr>
              <a:t>Construction Projects Review</a:t>
            </a:r>
          </a:p>
        </p:txBody>
      </p:sp>
      <p:sp>
        <p:nvSpPr>
          <p:cNvPr id="3" name="Subtitle 2">
            <a:extLst>
              <a:ext uri="{FF2B5EF4-FFF2-40B4-BE49-F238E27FC236}">
                <a16:creationId xmlns:a16="http://schemas.microsoft.com/office/drawing/2014/main" id="{C3E327D2-CD95-4A9F-9E4F-5946A3A96B74}"/>
              </a:ext>
            </a:extLst>
          </p:cNvPr>
          <p:cNvSpPr>
            <a:spLocks noGrp="1"/>
          </p:cNvSpPr>
          <p:nvPr>
            <p:ph type="subTitle" idx="1"/>
          </p:nvPr>
        </p:nvSpPr>
        <p:spPr/>
        <p:txBody>
          <a:bodyPr/>
          <a:lstStyle/>
          <a:p>
            <a:r>
              <a:rPr lang="en-US" dirty="0"/>
              <a:t>District 5</a:t>
            </a:r>
          </a:p>
        </p:txBody>
      </p:sp>
    </p:spTree>
    <p:extLst>
      <p:ext uri="{BB962C8B-B14F-4D97-AF65-F5344CB8AC3E}">
        <p14:creationId xmlns:p14="http://schemas.microsoft.com/office/powerpoint/2010/main" val="1440009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F91AE-CEE9-4CD4-935F-715176A83741}"/>
              </a:ext>
            </a:extLst>
          </p:cNvPr>
          <p:cNvSpPr>
            <a:spLocks noGrp="1"/>
          </p:cNvSpPr>
          <p:nvPr>
            <p:ph type="title"/>
          </p:nvPr>
        </p:nvSpPr>
        <p:spPr/>
        <p:txBody>
          <a:bodyPr/>
          <a:lstStyle/>
          <a:p>
            <a:r>
              <a:rPr lang="en-US" dirty="0"/>
              <a:t>Outstanding Construction Year 2023</a:t>
            </a:r>
          </a:p>
        </p:txBody>
      </p:sp>
      <p:sp>
        <p:nvSpPr>
          <p:cNvPr id="5" name="Text Placeholder 4">
            <a:extLst>
              <a:ext uri="{FF2B5EF4-FFF2-40B4-BE49-F238E27FC236}">
                <a16:creationId xmlns:a16="http://schemas.microsoft.com/office/drawing/2014/main" id="{8024D2A5-A125-4E88-82DF-C85D97EB7346}"/>
              </a:ext>
            </a:extLst>
          </p:cNvPr>
          <p:cNvSpPr>
            <a:spLocks noGrp="1"/>
          </p:cNvSpPr>
          <p:nvPr>
            <p:ph type="body" idx="1"/>
          </p:nvPr>
        </p:nvSpPr>
        <p:spPr/>
        <p:txBody>
          <a:bodyPr/>
          <a:lstStyle/>
          <a:p>
            <a:r>
              <a:rPr lang="en-US" dirty="0"/>
              <a:t>The following projects will likely not be completed in 2023</a:t>
            </a:r>
          </a:p>
        </p:txBody>
      </p:sp>
    </p:spTree>
    <p:extLst>
      <p:ext uri="{BB962C8B-B14F-4D97-AF65-F5344CB8AC3E}">
        <p14:creationId xmlns:p14="http://schemas.microsoft.com/office/powerpoint/2010/main" val="2320267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6FF47-EB27-6647-A886-01AAEA793C9B}"/>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EB Rest Area Buildings (TK) (LET)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NH-80-1(169); Control No.: 51275A</a:t>
            </a:r>
          </a:p>
        </p:txBody>
      </p:sp>
      <p:sp>
        <p:nvSpPr>
          <p:cNvPr id="3" name="Text Placeholder 2">
            <a:extLst>
              <a:ext uri="{FF2B5EF4-FFF2-40B4-BE49-F238E27FC236}">
                <a16:creationId xmlns:a16="http://schemas.microsoft.com/office/drawing/2014/main" id="{D26C0A9B-2EF1-3B9F-CE10-AA6F5B1C1DF0}"/>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Project Length: 0</a:t>
            </a:r>
          </a:p>
          <a:p>
            <a:pPr marR="0" lvl="0" rtl="0"/>
            <a:r>
              <a:rPr lang="en-US" b="0" i="0" u="none" strike="noStrike" kern="100" baseline="0" dirty="0">
                <a:solidFill>
                  <a:srgbClr val="4D4D4F"/>
                </a:solidFill>
                <a:latin typeface="Arial" panose="020B0604020202020204" pitchFamily="34" charset="0"/>
              </a:rPr>
              <a:t>Scope of Work:</a:t>
            </a:r>
          </a:p>
          <a:p>
            <a:pPr marR="0" lvl="1" rtl="0"/>
            <a:r>
              <a:rPr lang="en-US" b="0" i="0" u="none" strike="noStrike" kern="100" baseline="0" dirty="0">
                <a:solidFill>
                  <a:srgbClr val="4D4D4F"/>
                </a:solidFill>
                <a:latin typeface="Arial" panose="020B0604020202020204" pitchFamily="34" charset="0"/>
              </a:rPr>
              <a:t>Misc.</a:t>
            </a:r>
          </a:p>
          <a:p>
            <a:pPr marR="0" lvl="1" rtl="0"/>
            <a:r>
              <a:rPr lang="en-US" b="0" i="0" u="none" strike="noStrike" kern="100" baseline="0" dirty="0">
                <a:solidFill>
                  <a:srgbClr val="4D4D4F"/>
                </a:solidFill>
                <a:latin typeface="Arial" panose="020B0604020202020204" pitchFamily="34" charset="0"/>
              </a:rPr>
              <a:t>Grading</a:t>
            </a:r>
          </a:p>
        </p:txBody>
      </p:sp>
      <p:pic>
        <p:nvPicPr>
          <p:cNvPr id="5" name="Picture 4" descr="A aerial view of a highway&#10;&#10;Description automatically generated">
            <a:extLst>
              <a:ext uri="{FF2B5EF4-FFF2-40B4-BE49-F238E27FC236}">
                <a16:creationId xmlns:a16="http://schemas.microsoft.com/office/drawing/2014/main" id="{CD945365-0F00-03FF-E0EC-7A698768C4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878469"/>
            <a:ext cx="4572000" cy="3657600"/>
          </a:xfrm>
          <a:prstGeom prst="rect">
            <a:avLst/>
          </a:prstGeom>
        </p:spPr>
      </p:pic>
    </p:spTree>
    <p:extLst>
      <p:ext uri="{BB962C8B-B14F-4D97-AF65-F5344CB8AC3E}">
        <p14:creationId xmlns:p14="http://schemas.microsoft.com/office/powerpoint/2010/main" val="34320151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6351-6312-5136-E711-85D27DEFA872}"/>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EB Rest Area Buildings (TK) (LET)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NH-80-1(169); Control No.: 51275A</a:t>
            </a:r>
          </a:p>
        </p:txBody>
      </p:sp>
      <p:sp>
        <p:nvSpPr>
          <p:cNvPr id="3" name="Text Placeholder 2">
            <a:extLst>
              <a:ext uri="{FF2B5EF4-FFF2-40B4-BE49-F238E27FC236}">
                <a16:creationId xmlns:a16="http://schemas.microsoft.com/office/drawing/2014/main" id="{1CC75D52-1CA8-DF33-272B-76CC304F3A4D}"/>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Award Pending</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Other</a:t>
            </a:r>
          </a:p>
          <a:p>
            <a:pPr marR="0" lvl="0" rtl="0"/>
            <a:r>
              <a:rPr lang="en-US" b="0" i="0" u="none" strike="noStrike" kern="100" baseline="0">
                <a:solidFill>
                  <a:srgbClr val="4D4D4F"/>
                </a:solidFill>
                <a:latin typeface="Arial" panose="020B0604020202020204" pitchFamily="34" charset="0"/>
              </a:rPr>
              <a:t>Letting Date: 7/13/2023</a:t>
            </a:r>
          </a:p>
          <a:p>
            <a:pPr marR="0" lvl="0" rtl="0"/>
            <a:r>
              <a:rPr lang="en-US" b="0" i="0" u="none" strike="noStrike" kern="100" baseline="0">
                <a:solidFill>
                  <a:srgbClr val="4D4D4F"/>
                </a:solidFill>
                <a:latin typeface="Arial" panose="020B0604020202020204" pitchFamily="34" charset="0"/>
              </a:rPr>
              <a:t>Construction Timing: 9/11/2023</a:t>
            </a:r>
          </a:p>
        </p:txBody>
      </p:sp>
    </p:spTree>
    <p:extLst>
      <p:ext uri="{BB962C8B-B14F-4D97-AF65-F5344CB8AC3E}">
        <p14:creationId xmlns:p14="http://schemas.microsoft.com/office/powerpoint/2010/main" val="1228408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1A7CD-62F9-8462-4057-3B5D5B498028}"/>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EB Rest Area Buildings (TK) (LET)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NH-80-1(169); Control No.: 51275A</a:t>
            </a:r>
          </a:p>
        </p:txBody>
      </p:sp>
      <p:sp>
        <p:nvSpPr>
          <p:cNvPr id="3" name="Text Placeholder 2">
            <a:extLst>
              <a:ext uri="{FF2B5EF4-FFF2-40B4-BE49-F238E27FC236}">
                <a16:creationId xmlns:a16="http://schemas.microsoft.com/office/drawing/2014/main" id="{C021221F-66EA-911A-CC9E-CCE6421FF571}"/>
              </a:ext>
            </a:extLst>
          </p:cNvPr>
          <p:cNvSpPr>
            <a:spLocks noGrp="1"/>
          </p:cNvSpPr>
          <p:nvPr>
            <p:ph idx="1"/>
          </p:nvPr>
        </p:nvSpPr>
        <p:spPr/>
        <p:txBody>
          <a:bodyPr>
            <a:normAutofit fontScale="85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New Alignment</a:t>
            </a:r>
          </a:p>
          <a:p>
            <a:pPr marR="0" lvl="1" rtl="0"/>
            <a:r>
              <a:rPr lang="en-US" b="0" i="0" u="none" strike="noStrike" kern="100" baseline="0">
                <a:solidFill>
                  <a:srgbClr val="4D4D4F"/>
                </a:solidFill>
                <a:latin typeface="Arial" panose="020B0604020202020204" pitchFamily="34" charset="0"/>
              </a:rPr>
              <a:t>Grading</a:t>
            </a:r>
          </a:p>
          <a:p>
            <a:pPr marR="0" lvl="1" rtl="0"/>
            <a:r>
              <a:rPr lang="en-US" b="0" i="0" u="none" strike="noStrike" kern="100" baseline="0">
                <a:solidFill>
                  <a:srgbClr val="4D4D4F"/>
                </a:solidFill>
                <a:latin typeface="Arial" panose="020B0604020202020204" pitchFamily="34" charset="0"/>
              </a:rPr>
              <a:t>Culvert Extension/Replace</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Coordination with NDOT</a:t>
            </a:r>
          </a:p>
          <a:p>
            <a:pPr marR="0" lvl="1" rtl="0"/>
            <a:r>
              <a:rPr lang="en-US" b="0" i="0" u="none" strike="noStrike" kern="100" baseline="0">
                <a:solidFill>
                  <a:srgbClr val="4D4D4F"/>
                </a:solidFill>
                <a:latin typeface="Arial" panose="020B0604020202020204" pitchFamily="34" charset="0"/>
              </a:rPr>
              <a:t>Locates</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High West Energy, Lumen (CenturyLink)</a:t>
            </a:r>
          </a:p>
        </p:txBody>
      </p:sp>
    </p:spTree>
    <p:extLst>
      <p:ext uri="{BB962C8B-B14F-4D97-AF65-F5344CB8AC3E}">
        <p14:creationId xmlns:p14="http://schemas.microsoft.com/office/powerpoint/2010/main" val="579782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9A735-4259-9887-DF11-D64C9BFBB09D}"/>
              </a:ext>
            </a:extLst>
          </p:cNvPr>
          <p:cNvSpPr>
            <a:spLocks noGrp="1"/>
          </p:cNvSpPr>
          <p:nvPr>
            <p:ph type="title"/>
          </p:nvPr>
        </p:nvSpPr>
        <p:spPr/>
        <p:txBody>
          <a:bodyPr/>
          <a:lstStyle/>
          <a:p>
            <a:r>
              <a:rPr lang="en-US" dirty="0"/>
              <a:t>This meeting is being recorded</a:t>
            </a:r>
          </a:p>
        </p:txBody>
      </p:sp>
      <p:sp>
        <p:nvSpPr>
          <p:cNvPr id="3" name="Text Placeholder 2">
            <a:extLst>
              <a:ext uri="{FF2B5EF4-FFF2-40B4-BE49-F238E27FC236}">
                <a16:creationId xmlns:a16="http://schemas.microsoft.com/office/drawing/2014/main" id="{E07DCA94-0EA1-7E7C-CA7B-F5BB79F8B4D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89062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3FA55-E3AE-C745-0D29-5EA3DEAF7FF8}"/>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Bushnell - West Kimball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NH-80-1(196); Control No.: 51583</a:t>
            </a:r>
          </a:p>
        </p:txBody>
      </p:sp>
      <p:sp>
        <p:nvSpPr>
          <p:cNvPr id="3" name="Text Placeholder 2">
            <a:extLst>
              <a:ext uri="{FF2B5EF4-FFF2-40B4-BE49-F238E27FC236}">
                <a16:creationId xmlns:a16="http://schemas.microsoft.com/office/drawing/2014/main" id="{C01C211B-8454-DCBF-7582-46A1A43181B2}"/>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9.49</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Full Depth Pavement</a:t>
            </a:r>
          </a:p>
          <a:p>
            <a:pPr marR="0" lvl="1" rtl="0"/>
            <a:r>
              <a:rPr lang="en-US" b="0" i="0" u="none" strike="noStrike" kern="100" baseline="0">
                <a:solidFill>
                  <a:srgbClr val="4D4D4F"/>
                </a:solidFill>
                <a:latin typeface="Arial" panose="020B0604020202020204" pitchFamily="34" charset="0"/>
              </a:rPr>
              <a:t>Culvert Extension/Replace</a:t>
            </a:r>
          </a:p>
          <a:p>
            <a:pPr marR="0" lvl="1" rtl="0"/>
            <a:r>
              <a:rPr lang="en-US" b="0" i="0" u="none" strike="noStrike" kern="100" baseline="0">
                <a:solidFill>
                  <a:srgbClr val="4D4D4F"/>
                </a:solidFill>
                <a:latin typeface="Arial" panose="020B0604020202020204" pitchFamily="34" charset="0"/>
              </a:rPr>
              <a:t>Guardrail</a:t>
            </a:r>
          </a:p>
        </p:txBody>
      </p:sp>
      <p:pic>
        <p:nvPicPr>
          <p:cNvPr id="5" name="Picture 4" descr="A map of a city&#10;&#10;Description automatically generated">
            <a:extLst>
              <a:ext uri="{FF2B5EF4-FFF2-40B4-BE49-F238E27FC236}">
                <a16:creationId xmlns:a16="http://schemas.microsoft.com/office/drawing/2014/main" id="{FF598B84-51CB-2DAE-65A5-8F2FB671C0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963224"/>
            <a:ext cx="4572000" cy="3657600"/>
          </a:xfrm>
          <a:prstGeom prst="rect">
            <a:avLst/>
          </a:prstGeom>
        </p:spPr>
      </p:pic>
    </p:spTree>
    <p:extLst>
      <p:ext uri="{BB962C8B-B14F-4D97-AF65-F5344CB8AC3E}">
        <p14:creationId xmlns:p14="http://schemas.microsoft.com/office/powerpoint/2010/main" val="9228848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DF80-FF6B-9B06-C0CE-47B483D66BF0}"/>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Bushnell - West Kimball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NH-80-1(196); Control No.: 51583</a:t>
            </a:r>
          </a:p>
        </p:txBody>
      </p:sp>
      <p:sp>
        <p:nvSpPr>
          <p:cNvPr id="3" name="Text Placeholder 2">
            <a:extLst>
              <a:ext uri="{FF2B5EF4-FFF2-40B4-BE49-F238E27FC236}">
                <a16:creationId xmlns:a16="http://schemas.microsoft.com/office/drawing/2014/main" id="{7E292199-C094-CF1C-6C0D-E8985FD1303C}"/>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Construction in Progress</a:t>
            </a:r>
          </a:p>
          <a:p>
            <a:pPr marR="0" lvl="0" rtl="0"/>
            <a:r>
              <a:rPr lang="en-US" b="0" i="0" u="none" strike="noStrike" kern="100" baseline="0" dirty="0">
                <a:solidFill>
                  <a:srgbClr val="4D4D4F"/>
                </a:solidFill>
                <a:latin typeface="Arial" panose="020B0604020202020204" pitchFamily="34" charset="0"/>
              </a:rPr>
              <a:t>Right-of-Way: Not Required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0" rtl="0"/>
            <a:r>
              <a:rPr lang="en-US" b="0" i="0" u="none" strike="noStrike" kern="100" baseline="0" dirty="0">
                <a:solidFill>
                  <a:srgbClr val="4D4D4F"/>
                </a:solidFill>
                <a:latin typeface="Arial" panose="020B0604020202020204" pitchFamily="34" charset="0"/>
              </a:rPr>
              <a:t>Letting Date: Let</a:t>
            </a:r>
          </a:p>
          <a:p>
            <a:pPr marR="0" lvl="0" rtl="0"/>
            <a:r>
              <a:rPr lang="en-US" b="0" i="0" u="none" strike="noStrike" kern="100" baseline="0" dirty="0">
                <a:solidFill>
                  <a:srgbClr val="4D4D4F"/>
                </a:solidFill>
                <a:latin typeface="Arial" panose="020B0604020202020204" pitchFamily="34" charset="0"/>
              </a:rPr>
              <a:t>Construction Timing: In Progress</a:t>
            </a:r>
          </a:p>
        </p:txBody>
      </p:sp>
    </p:spTree>
    <p:extLst>
      <p:ext uri="{BB962C8B-B14F-4D97-AF65-F5344CB8AC3E}">
        <p14:creationId xmlns:p14="http://schemas.microsoft.com/office/powerpoint/2010/main" val="3398863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7AB7-E803-FAEC-DCEB-02612E53E93D}"/>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Bushnell - West Kimball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NH-80-1(196); Control No.: 51583</a:t>
            </a:r>
          </a:p>
        </p:txBody>
      </p:sp>
      <p:sp>
        <p:nvSpPr>
          <p:cNvPr id="3" name="Text Placeholder 2">
            <a:extLst>
              <a:ext uri="{FF2B5EF4-FFF2-40B4-BE49-F238E27FC236}">
                <a16:creationId xmlns:a16="http://schemas.microsoft.com/office/drawing/2014/main" id="{B8281F52-5A64-DB9E-F419-834721972C69}"/>
              </a:ext>
            </a:extLst>
          </p:cNvPr>
          <p:cNvSpPr>
            <a:spLocks noGrp="1"/>
          </p:cNvSpPr>
          <p:nvPr>
            <p:ph idx="1"/>
          </p:nvPr>
        </p:nvSpPr>
        <p:spPr/>
        <p:txBody>
          <a:bodyPr>
            <a:normAutofit fontScale="85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Full Depth Pavement</a:t>
            </a:r>
          </a:p>
          <a:p>
            <a:pPr marR="0" lvl="1" rtl="0"/>
            <a:r>
              <a:rPr lang="en-US" b="0" i="0" u="none" strike="noStrike" kern="100" baseline="0">
                <a:solidFill>
                  <a:srgbClr val="4D4D4F"/>
                </a:solidFill>
                <a:latin typeface="Arial" panose="020B0604020202020204" pitchFamily="34" charset="0"/>
              </a:rPr>
              <a:t>Grading</a:t>
            </a:r>
          </a:p>
          <a:p>
            <a:pPr marR="0" lvl="1" rtl="0"/>
            <a:r>
              <a:rPr lang="en-US" b="0" i="0" u="none" strike="noStrike" kern="100" baseline="0">
                <a:solidFill>
                  <a:srgbClr val="4D4D4F"/>
                </a:solidFill>
                <a:latin typeface="Arial" panose="020B0604020202020204" pitchFamily="34" charset="0"/>
              </a:rPr>
              <a:t>Culvert Extension/Replace</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Warren Air Force Base, Coaral Productions, Dalton Tele., Great Plains Comm., High West Energy, Tallgrass Energy, TRI Family Oil</a:t>
            </a:r>
          </a:p>
        </p:txBody>
      </p:sp>
    </p:spTree>
    <p:extLst>
      <p:ext uri="{BB962C8B-B14F-4D97-AF65-F5344CB8AC3E}">
        <p14:creationId xmlns:p14="http://schemas.microsoft.com/office/powerpoint/2010/main" val="2258744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33887-161F-F4A5-1B98-F913B6BCE81A}"/>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 Jct. N-71 East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STP-88-1(110); Control No.: 51561</a:t>
            </a:r>
          </a:p>
        </p:txBody>
      </p:sp>
      <p:sp>
        <p:nvSpPr>
          <p:cNvPr id="3" name="Text Placeholder 2">
            <a:extLst>
              <a:ext uri="{FF2B5EF4-FFF2-40B4-BE49-F238E27FC236}">
                <a16:creationId xmlns:a16="http://schemas.microsoft.com/office/drawing/2014/main" id="{AA16A4BF-A6B3-6348-36CA-DFC7947B72AE}"/>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20.37</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Bridge Repair</a:t>
            </a:r>
          </a:p>
          <a:p>
            <a:pPr marR="0" lvl="1" rtl="0"/>
            <a:r>
              <a:rPr lang="en-US" b="0" i="0" u="none" strike="noStrike" kern="100" baseline="0">
                <a:solidFill>
                  <a:srgbClr val="4D4D4F"/>
                </a:solidFill>
                <a:latin typeface="Arial" panose="020B0604020202020204" pitchFamily="34" charset="0"/>
              </a:rPr>
              <a:t>Grading</a:t>
            </a:r>
          </a:p>
        </p:txBody>
      </p:sp>
      <p:pic>
        <p:nvPicPr>
          <p:cNvPr id="5" name="Picture 4" descr="A map of a road&#10;&#10;Description automatically generated">
            <a:extLst>
              <a:ext uri="{FF2B5EF4-FFF2-40B4-BE49-F238E27FC236}">
                <a16:creationId xmlns:a16="http://schemas.microsoft.com/office/drawing/2014/main" id="{FFC30886-09DE-4DE0-3F14-5642F09FA4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878469"/>
            <a:ext cx="4572000" cy="3657600"/>
          </a:xfrm>
          <a:prstGeom prst="rect">
            <a:avLst/>
          </a:prstGeom>
        </p:spPr>
      </p:pic>
    </p:spTree>
    <p:extLst>
      <p:ext uri="{BB962C8B-B14F-4D97-AF65-F5344CB8AC3E}">
        <p14:creationId xmlns:p14="http://schemas.microsoft.com/office/powerpoint/2010/main" val="388323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46D4-25A0-A1BB-1524-364921A1E65A}"/>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 Jct. N-71 East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STP-88-1(110); Control No.: 51561</a:t>
            </a:r>
          </a:p>
        </p:txBody>
      </p:sp>
      <p:sp>
        <p:nvSpPr>
          <p:cNvPr id="3" name="Text Placeholder 2">
            <a:extLst>
              <a:ext uri="{FF2B5EF4-FFF2-40B4-BE49-F238E27FC236}">
                <a16:creationId xmlns:a16="http://schemas.microsoft.com/office/drawing/2014/main" id="{3E5EF1D4-728B-6A42-DFA2-A12975143F8D}"/>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Construction in Progress</a:t>
            </a:r>
          </a:p>
          <a:p>
            <a:pPr marR="0" lvl="0" rtl="0"/>
            <a:r>
              <a:rPr lang="en-US" b="0" i="0" u="none" strike="noStrike" kern="100" baseline="0" dirty="0">
                <a:solidFill>
                  <a:srgbClr val="4D4D4F"/>
                </a:solidFill>
                <a:latin typeface="Arial" panose="020B0604020202020204" pitchFamily="34" charset="0"/>
              </a:rPr>
              <a:t>Right-of-Way: Completed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0" rtl="0"/>
            <a:r>
              <a:rPr lang="en-US" b="0" i="0" u="none" strike="noStrike" kern="100" baseline="0" dirty="0">
                <a:solidFill>
                  <a:srgbClr val="4D4D4F"/>
                </a:solidFill>
                <a:latin typeface="Arial" panose="020B0604020202020204" pitchFamily="34" charset="0"/>
              </a:rPr>
              <a:t>Letting Date: 6/15/2023</a:t>
            </a:r>
          </a:p>
          <a:p>
            <a:pPr marR="0" lvl="0" rtl="0"/>
            <a:r>
              <a:rPr lang="en-US" b="0" i="0" u="none" strike="noStrike" kern="100" baseline="0" dirty="0">
                <a:solidFill>
                  <a:srgbClr val="4D4D4F"/>
                </a:solidFill>
                <a:latin typeface="Arial" panose="020B0604020202020204" pitchFamily="34" charset="0"/>
              </a:rPr>
              <a:t>Construction Timing: 8/21/2023</a:t>
            </a:r>
          </a:p>
        </p:txBody>
      </p:sp>
    </p:spTree>
    <p:extLst>
      <p:ext uri="{BB962C8B-B14F-4D97-AF65-F5344CB8AC3E}">
        <p14:creationId xmlns:p14="http://schemas.microsoft.com/office/powerpoint/2010/main" val="39948698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FDA98-FE55-DEDA-4322-B7E1BA66AB76}"/>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 Jct. N-71 East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STP-88-1(110); Control No.: 51561</a:t>
            </a:r>
          </a:p>
        </p:txBody>
      </p:sp>
      <p:sp>
        <p:nvSpPr>
          <p:cNvPr id="3" name="Text Placeholder 2">
            <a:extLst>
              <a:ext uri="{FF2B5EF4-FFF2-40B4-BE49-F238E27FC236}">
                <a16:creationId xmlns:a16="http://schemas.microsoft.com/office/drawing/2014/main" id="{E4444786-265D-E983-AAF1-957F4B220FE3}"/>
              </a:ext>
            </a:extLst>
          </p:cNvPr>
          <p:cNvSpPr>
            <a:spLocks noGrp="1"/>
          </p:cNvSpPr>
          <p:nvPr>
            <p:ph idx="1"/>
          </p:nvPr>
        </p:nvSpPr>
        <p:spPr/>
        <p:txBody>
          <a:bodyPr>
            <a:normAutofit fontScale="85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Guardrail</a:t>
            </a:r>
          </a:p>
          <a:p>
            <a:pPr marR="0" lvl="1" rtl="0"/>
            <a:r>
              <a:rPr lang="en-US" b="0" i="0" u="none" strike="noStrike" kern="100" baseline="0">
                <a:solidFill>
                  <a:srgbClr val="4D4D4F"/>
                </a:solidFill>
                <a:latin typeface="Arial" panose="020B0604020202020204" pitchFamily="34" charset="0"/>
              </a:rPr>
              <a:t>Culvert Extension/Replace</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Coordination with NDOT</a:t>
            </a:r>
          </a:p>
          <a:p>
            <a:pPr marR="0" lvl="1" rtl="0"/>
            <a:r>
              <a:rPr lang="en-US" b="0" i="0" u="none" strike="noStrike" kern="100" baseline="0">
                <a:solidFill>
                  <a:srgbClr val="4D4D4F"/>
                </a:solidFill>
                <a:latin typeface="Arial" panose="020B0604020202020204" pitchFamily="34" charset="0"/>
              </a:rPr>
              <a:t>Provide Existing Locations</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Lumen, North Platte NRD,Great Plains Comm., Warren Air Force Base, Viaero Fiber, OPTK Network, CHACO Energy, Enbridge, Wyrulec Co., T-Mobile/ Sprint</a:t>
            </a:r>
          </a:p>
        </p:txBody>
      </p:sp>
    </p:spTree>
    <p:extLst>
      <p:ext uri="{BB962C8B-B14F-4D97-AF65-F5344CB8AC3E}">
        <p14:creationId xmlns:p14="http://schemas.microsoft.com/office/powerpoint/2010/main" val="1008713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6B424-92B7-71F3-DAC1-A860A0C56746}"/>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D5 VSA </a:t>
            </a:r>
            <a:br>
              <a:rPr lang="en-US" sz="2700" b="0" i="0" u="none" strike="noStrike" kern="100" baseline="0" dirty="0">
                <a:solidFill>
                  <a:srgbClr val="00485F"/>
                </a:solidFill>
                <a:latin typeface="Arial Black" panose="020B0A04020102020204" pitchFamily="34" charset="0"/>
              </a:rPr>
            </a:br>
            <a:r>
              <a:rPr lang="en-US" sz="2600" b="0" i="0" u="none" strike="noStrike" kern="100" baseline="0" dirty="0">
                <a:solidFill>
                  <a:srgbClr val="00485F"/>
                </a:solidFill>
                <a:latin typeface="Arial Black" panose="020B0A04020102020204" pitchFamily="34" charset="0"/>
              </a:rPr>
              <a:t>Project No.: ITS-MISC-D5(1010); Control No.: 51599</a:t>
            </a:r>
          </a:p>
        </p:txBody>
      </p:sp>
      <p:sp>
        <p:nvSpPr>
          <p:cNvPr id="3" name="Text Placeholder 2">
            <a:extLst>
              <a:ext uri="{FF2B5EF4-FFF2-40B4-BE49-F238E27FC236}">
                <a16:creationId xmlns:a16="http://schemas.microsoft.com/office/drawing/2014/main" id="{19B95476-F86F-DE4B-636E-2F9496DA9C8B}"/>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0</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ITS/Lighting</a:t>
            </a:r>
          </a:p>
          <a:p>
            <a:pPr marR="0" lvl="1" rtl="0"/>
            <a:r>
              <a:rPr lang="en-US" b="0" i="0" u="none" strike="noStrike" kern="100" baseline="0">
                <a:solidFill>
                  <a:srgbClr val="4D4D4F"/>
                </a:solidFill>
                <a:latin typeface="Arial" panose="020B0604020202020204" pitchFamily="34" charset="0"/>
              </a:rPr>
              <a:t>Grading</a:t>
            </a:r>
          </a:p>
        </p:txBody>
      </p:sp>
      <p:pic>
        <p:nvPicPr>
          <p:cNvPr id="7" name="Picture 6" descr="A map of a land with roads and roads&#10;&#10;Description automatically generated with medium confidence">
            <a:extLst>
              <a:ext uri="{FF2B5EF4-FFF2-40B4-BE49-F238E27FC236}">
                <a16:creationId xmlns:a16="http://schemas.microsoft.com/office/drawing/2014/main" id="{813EAA57-0481-B4D1-6A4D-A765F29475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6193" y="2265119"/>
            <a:ext cx="5055662" cy="3263479"/>
          </a:xfrm>
          <a:prstGeom prst="rect">
            <a:avLst/>
          </a:prstGeom>
        </p:spPr>
      </p:pic>
    </p:spTree>
    <p:extLst>
      <p:ext uri="{BB962C8B-B14F-4D97-AF65-F5344CB8AC3E}">
        <p14:creationId xmlns:p14="http://schemas.microsoft.com/office/powerpoint/2010/main" val="23835000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FC79-3B87-C571-B907-E104B07D3C76}"/>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D5 VSA </a:t>
            </a:r>
            <a:br>
              <a:rPr lang="en-US" sz="2700" b="0" i="0" u="none" strike="noStrike" kern="100" baseline="0" dirty="0">
                <a:solidFill>
                  <a:srgbClr val="00485F"/>
                </a:solidFill>
                <a:latin typeface="Arial Black" panose="020B0A04020102020204" pitchFamily="34" charset="0"/>
              </a:rPr>
            </a:br>
            <a:r>
              <a:rPr lang="en-US" sz="2600" b="0" i="0" u="none" strike="noStrike" kern="100" baseline="0" dirty="0">
                <a:solidFill>
                  <a:srgbClr val="00485F"/>
                </a:solidFill>
                <a:latin typeface="Arial Black" panose="020B0A04020102020204" pitchFamily="34" charset="0"/>
              </a:rPr>
              <a:t>Project No.: ITS-MISC-D5(1010); Control No.: 51599</a:t>
            </a:r>
          </a:p>
        </p:txBody>
      </p:sp>
      <p:sp>
        <p:nvSpPr>
          <p:cNvPr id="3" name="Text Placeholder 2">
            <a:extLst>
              <a:ext uri="{FF2B5EF4-FFF2-40B4-BE49-F238E27FC236}">
                <a16:creationId xmlns:a16="http://schemas.microsoft.com/office/drawing/2014/main" id="{EBC67CE3-A928-EF1E-991E-439401E72CAA}"/>
              </a:ext>
            </a:extLst>
          </p:cNvPr>
          <p:cNvSpPr>
            <a:spLocks noGrp="1"/>
          </p:cNvSpPr>
          <p:nvPr>
            <p:ph idx="1"/>
          </p:nvPr>
        </p:nvSpPr>
        <p:spPr/>
        <p:txBody>
          <a:bodyPr/>
          <a:lstStyle/>
          <a:p>
            <a:r>
              <a:rPr lang="en-US" b="0" i="0" u="none" strike="noStrike" kern="100" baseline="0" dirty="0">
                <a:solidFill>
                  <a:srgbClr val="4D4D4F"/>
                </a:solidFill>
                <a:latin typeface="Arial" panose="020B0604020202020204" pitchFamily="34" charset="0"/>
              </a:rPr>
              <a:t>Status: Construction in Progress</a:t>
            </a:r>
            <a:endParaRPr lang="en-US" b="0" i="0" u="none" strike="noStrike" kern="100" baseline="0" dirty="0">
              <a:solidFill>
                <a:srgbClr val="4D4D4F"/>
              </a:solidFill>
              <a:highlight>
                <a:srgbClr val="FFFF00"/>
              </a:highlight>
              <a:latin typeface="Arial" panose="020B0604020202020204" pitchFamily="34" charset="0"/>
            </a:endParaRPr>
          </a:p>
          <a:p>
            <a:pPr marR="0" lvl="0" rtl="0"/>
            <a:r>
              <a:rPr lang="en-US" b="0" i="0" u="none" strike="noStrike" kern="100" baseline="0" dirty="0">
                <a:solidFill>
                  <a:srgbClr val="4D4D4F"/>
                </a:solidFill>
                <a:latin typeface="Arial" panose="020B0604020202020204" pitchFamily="34" charset="0"/>
              </a:rPr>
              <a:t>Right-of-Way: Completed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0" rtl="0"/>
            <a:r>
              <a:rPr lang="en-US" b="0" i="0" u="none" strike="noStrike" kern="100" baseline="0" dirty="0">
                <a:solidFill>
                  <a:srgbClr val="4D4D4F"/>
                </a:solidFill>
                <a:latin typeface="Arial" panose="020B0604020202020204" pitchFamily="34" charset="0"/>
              </a:rPr>
              <a:t>Letting Date: Let</a:t>
            </a:r>
          </a:p>
          <a:p>
            <a:pPr marR="0" lvl="0" rtl="0"/>
            <a:r>
              <a:rPr lang="en-US" b="0" i="0" u="none" strike="noStrike" kern="100" baseline="0" dirty="0">
                <a:solidFill>
                  <a:srgbClr val="4D4D4F"/>
                </a:solidFill>
                <a:latin typeface="Arial" panose="020B0604020202020204" pitchFamily="34" charset="0"/>
              </a:rPr>
              <a:t>Construction Timing: In Progress</a:t>
            </a:r>
          </a:p>
        </p:txBody>
      </p:sp>
    </p:spTree>
    <p:extLst>
      <p:ext uri="{BB962C8B-B14F-4D97-AF65-F5344CB8AC3E}">
        <p14:creationId xmlns:p14="http://schemas.microsoft.com/office/powerpoint/2010/main" val="1925747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79A56-C0EB-F0C8-4807-4A35ED6D524D}"/>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D5 VSA </a:t>
            </a:r>
            <a:br>
              <a:rPr lang="en-US" sz="2700" b="0" i="0" u="none" strike="noStrike" kern="100" baseline="0" dirty="0">
                <a:solidFill>
                  <a:srgbClr val="00485F"/>
                </a:solidFill>
                <a:latin typeface="Arial Black" panose="020B0A04020102020204" pitchFamily="34" charset="0"/>
              </a:rPr>
            </a:br>
            <a:r>
              <a:rPr lang="en-US" sz="2600" b="0" i="0" u="none" strike="noStrike" kern="100" baseline="0" dirty="0">
                <a:solidFill>
                  <a:srgbClr val="00485F"/>
                </a:solidFill>
                <a:latin typeface="Arial Black" panose="020B0A04020102020204" pitchFamily="34" charset="0"/>
              </a:rPr>
              <a:t>Project No.: ITS-MISC-D5(1010); Control No.: 51599</a:t>
            </a:r>
          </a:p>
        </p:txBody>
      </p:sp>
      <p:sp>
        <p:nvSpPr>
          <p:cNvPr id="3" name="Text Placeholder 2">
            <a:extLst>
              <a:ext uri="{FF2B5EF4-FFF2-40B4-BE49-F238E27FC236}">
                <a16:creationId xmlns:a16="http://schemas.microsoft.com/office/drawing/2014/main" id="{DE267030-0D04-DEDE-0537-94E3DAE6C37F}"/>
              </a:ext>
            </a:extLst>
          </p:cNvPr>
          <p:cNvSpPr>
            <a:spLocks noGrp="1"/>
          </p:cNvSpPr>
          <p:nvPr>
            <p:ph idx="1"/>
          </p:nvPr>
        </p:nvSpPr>
        <p:spPr/>
        <p:txBody>
          <a:bodyPr>
            <a:normAutofit fontScale="85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Shlder Work</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AT&amp;T, Black Hills Energy, Lumen/Century Link, Charter Comm., City of Chappell, City of Kimball, City of Sidney, Dalton Tele., Foundation Energy, Great Plains Comm., High West Energy, Highline Electric, Kinder Morgan, Nebraska Rural Electric, Nebraska PPD, Cogent Comm-T-Mobile/Sprint, Tallgrass, Viaero, Western Area Power Admn, Wheatbelt PPD</a:t>
            </a:r>
          </a:p>
        </p:txBody>
      </p:sp>
    </p:spTree>
    <p:extLst>
      <p:ext uri="{BB962C8B-B14F-4D97-AF65-F5344CB8AC3E}">
        <p14:creationId xmlns:p14="http://schemas.microsoft.com/office/powerpoint/2010/main" val="10486769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FB31F-5A0B-BFDD-7040-67C063B8DFFF}"/>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Interchange Lighting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NH-80-2(116); Control No.: 51619</a:t>
            </a:r>
          </a:p>
        </p:txBody>
      </p:sp>
      <p:sp>
        <p:nvSpPr>
          <p:cNvPr id="3" name="Text Placeholder 2">
            <a:extLst>
              <a:ext uri="{FF2B5EF4-FFF2-40B4-BE49-F238E27FC236}">
                <a16:creationId xmlns:a16="http://schemas.microsoft.com/office/drawing/2014/main" id="{8E8971C7-9AFF-C7D1-A0BD-112C57B91BB6}"/>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0</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ITS/Lighting</a:t>
            </a:r>
          </a:p>
          <a:p>
            <a:pPr marR="0" lvl="1" rtl="0"/>
            <a:r>
              <a:rPr lang="en-US" b="0" i="0" u="none" strike="noStrike" kern="100" baseline="0">
                <a:solidFill>
                  <a:srgbClr val="4D4D4F"/>
                </a:solidFill>
                <a:latin typeface="Arial" panose="020B0604020202020204" pitchFamily="34" charset="0"/>
              </a:rPr>
              <a:t>Grading</a:t>
            </a:r>
          </a:p>
        </p:txBody>
      </p:sp>
      <p:pic>
        <p:nvPicPr>
          <p:cNvPr id="5" name="Picture 4" descr="A map of a city&#10;&#10;Description automatically generated">
            <a:extLst>
              <a:ext uri="{FF2B5EF4-FFF2-40B4-BE49-F238E27FC236}">
                <a16:creationId xmlns:a16="http://schemas.microsoft.com/office/drawing/2014/main" id="{6049B468-C7A6-9F76-812F-578519E83F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963224"/>
            <a:ext cx="4572000" cy="3657600"/>
          </a:xfrm>
          <a:prstGeom prst="rect">
            <a:avLst/>
          </a:prstGeom>
        </p:spPr>
      </p:pic>
    </p:spTree>
    <p:extLst>
      <p:ext uri="{BB962C8B-B14F-4D97-AF65-F5344CB8AC3E}">
        <p14:creationId xmlns:p14="http://schemas.microsoft.com/office/powerpoint/2010/main" val="2481593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937A-2432-EE8F-8129-DAD9F71CC814}"/>
              </a:ext>
            </a:extLst>
          </p:cNvPr>
          <p:cNvSpPr>
            <a:spLocks noGrp="1"/>
          </p:cNvSpPr>
          <p:nvPr>
            <p:ph type="title"/>
          </p:nvPr>
        </p:nvSpPr>
        <p:spPr/>
        <p:txBody>
          <a:bodyPr/>
          <a:lstStyle/>
          <a:p>
            <a:r>
              <a:rPr lang="en-US" dirty="0"/>
              <a:t>Welcome</a:t>
            </a:r>
          </a:p>
        </p:txBody>
      </p:sp>
      <p:sp>
        <p:nvSpPr>
          <p:cNvPr id="3" name="Content Placeholder 2">
            <a:extLst>
              <a:ext uri="{FF2B5EF4-FFF2-40B4-BE49-F238E27FC236}">
                <a16:creationId xmlns:a16="http://schemas.microsoft.com/office/drawing/2014/main" id="{0654B822-EDB1-21E5-E26A-0E559247A550}"/>
              </a:ext>
            </a:extLst>
          </p:cNvPr>
          <p:cNvSpPr>
            <a:spLocks noGrp="1"/>
          </p:cNvSpPr>
          <p:nvPr>
            <p:ph sz="half" idx="1"/>
          </p:nvPr>
        </p:nvSpPr>
        <p:spPr>
          <a:xfrm>
            <a:off x="838199" y="1825625"/>
            <a:ext cx="10596239" cy="846554"/>
          </a:xfrm>
        </p:spPr>
        <p:txBody>
          <a:bodyPr>
            <a:normAutofit/>
          </a:bodyPr>
          <a:lstStyle/>
          <a:p>
            <a:pPr marL="0" indent="0">
              <a:buNone/>
            </a:pPr>
            <a:r>
              <a:rPr lang="en-US" dirty="0"/>
              <a:t>Before we begin, let’s have a brief safety moment. </a:t>
            </a:r>
          </a:p>
          <a:p>
            <a:pPr marL="0" indent="0">
              <a:buNone/>
            </a:pPr>
            <a:endParaRPr lang="en-US" dirty="0"/>
          </a:p>
        </p:txBody>
      </p:sp>
      <p:sp>
        <p:nvSpPr>
          <p:cNvPr id="4" name="Content Placeholder 3">
            <a:extLst>
              <a:ext uri="{FF2B5EF4-FFF2-40B4-BE49-F238E27FC236}">
                <a16:creationId xmlns:a16="http://schemas.microsoft.com/office/drawing/2014/main" id="{B039E21B-6168-54A6-8FB7-4A9A31906AC8}"/>
              </a:ext>
            </a:extLst>
          </p:cNvPr>
          <p:cNvSpPr>
            <a:spLocks noGrp="1"/>
          </p:cNvSpPr>
          <p:nvPr>
            <p:ph sz="half" idx="2"/>
          </p:nvPr>
        </p:nvSpPr>
        <p:spPr>
          <a:xfrm>
            <a:off x="6172200" y="2752077"/>
            <a:ext cx="5181600" cy="3003743"/>
          </a:xfrm>
        </p:spPr>
        <p:txBody>
          <a:bodyPr>
            <a:normAutofit/>
          </a:bodyPr>
          <a:lstStyle/>
          <a:p>
            <a:pPr marL="0" indent="0">
              <a:buNone/>
            </a:pPr>
            <a:r>
              <a:rPr lang="en-US" b="1" dirty="0"/>
              <a:t>Virtual Attendees</a:t>
            </a:r>
          </a:p>
          <a:p>
            <a:r>
              <a:rPr lang="en-US" dirty="0"/>
              <a:t>Unmute yourself or use your chat box if you are in an emergency situation. </a:t>
            </a:r>
          </a:p>
        </p:txBody>
      </p:sp>
      <p:sp>
        <p:nvSpPr>
          <p:cNvPr id="5" name="Content Placeholder 3">
            <a:extLst>
              <a:ext uri="{FF2B5EF4-FFF2-40B4-BE49-F238E27FC236}">
                <a16:creationId xmlns:a16="http://schemas.microsoft.com/office/drawing/2014/main" id="{0513BA51-B80D-27F8-DC36-68FA0DD6BFB0}"/>
              </a:ext>
            </a:extLst>
          </p:cNvPr>
          <p:cNvSpPr txBox="1">
            <a:spLocks/>
          </p:cNvSpPr>
          <p:nvPr/>
        </p:nvSpPr>
        <p:spPr>
          <a:xfrm>
            <a:off x="914400" y="2752077"/>
            <a:ext cx="5181600" cy="300374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In-Person Attendees</a:t>
            </a:r>
          </a:p>
          <a:p>
            <a:r>
              <a:rPr lang="en-US" dirty="0"/>
              <a:t>Emergency Exits</a:t>
            </a:r>
          </a:p>
          <a:p>
            <a:r>
              <a:rPr lang="en-US" dirty="0"/>
              <a:t>Tornado Shelter</a:t>
            </a:r>
          </a:p>
          <a:p>
            <a:r>
              <a:rPr lang="en-US" dirty="0"/>
              <a:t>911 Caller</a:t>
            </a:r>
          </a:p>
          <a:p>
            <a:r>
              <a:rPr lang="en-US" dirty="0"/>
              <a:t>AED Location</a:t>
            </a:r>
          </a:p>
          <a:p>
            <a:r>
              <a:rPr lang="en-US" dirty="0"/>
              <a:t>Restrooms</a:t>
            </a:r>
          </a:p>
        </p:txBody>
      </p:sp>
    </p:spTree>
    <p:extLst>
      <p:ext uri="{BB962C8B-B14F-4D97-AF65-F5344CB8AC3E}">
        <p14:creationId xmlns:p14="http://schemas.microsoft.com/office/powerpoint/2010/main" val="1955139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DA973-6E6D-CE7D-F892-39B520556B15}"/>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Interchange Lighting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NH-80-2(116); Control No.: 51619</a:t>
            </a:r>
          </a:p>
        </p:txBody>
      </p:sp>
      <p:sp>
        <p:nvSpPr>
          <p:cNvPr id="3" name="Text Placeholder 2">
            <a:extLst>
              <a:ext uri="{FF2B5EF4-FFF2-40B4-BE49-F238E27FC236}">
                <a16:creationId xmlns:a16="http://schemas.microsoft.com/office/drawing/2014/main" id="{D03610E2-AD2B-7B76-18DE-C55BCDDE2610}"/>
              </a:ext>
            </a:extLst>
          </p:cNvPr>
          <p:cNvSpPr>
            <a:spLocks noGrp="1"/>
          </p:cNvSpPr>
          <p:nvPr>
            <p:ph idx="1"/>
          </p:nvPr>
        </p:nvSpPr>
        <p:spPr/>
        <p:txBody>
          <a:bodyPr/>
          <a:lstStyle/>
          <a:p>
            <a:r>
              <a:rPr lang="en-US" b="0" i="0" u="none" strike="noStrike" kern="100" baseline="0" dirty="0">
                <a:solidFill>
                  <a:srgbClr val="4D4D4F"/>
                </a:solidFill>
                <a:latin typeface="Arial" panose="020B0604020202020204" pitchFamily="34" charset="0"/>
              </a:rPr>
              <a:t>Status: Construction in Progress</a:t>
            </a:r>
            <a:endParaRPr lang="en-US" b="0" i="0" u="none" strike="noStrike" kern="100" baseline="0" dirty="0">
              <a:solidFill>
                <a:srgbClr val="4D4D4F"/>
              </a:solidFill>
              <a:highlight>
                <a:srgbClr val="FFFF00"/>
              </a:highlight>
              <a:latin typeface="Arial" panose="020B0604020202020204" pitchFamily="34" charset="0"/>
            </a:endParaRPr>
          </a:p>
          <a:p>
            <a:pPr marR="0" lvl="0" rtl="0"/>
            <a:r>
              <a:rPr lang="en-US" b="0" i="0" u="none" strike="noStrike" kern="100" baseline="0" dirty="0">
                <a:solidFill>
                  <a:srgbClr val="4D4D4F"/>
                </a:solidFill>
                <a:latin typeface="Arial" panose="020B0604020202020204" pitchFamily="34" charset="0"/>
              </a:rPr>
              <a:t>Right-of-Way: Not Required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0" rtl="0"/>
            <a:r>
              <a:rPr lang="en-US" b="0" i="0" u="none" strike="noStrike" kern="100" baseline="0" dirty="0">
                <a:solidFill>
                  <a:srgbClr val="4D4D4F"/>
                </a:solidFill>
                <a:latin typeface="Arial" panose="020B0604020202020204" pitchFamily="34" charset="0"/>
              </a:rPr>
              <a:t>Letting Date: Let</a:t>
            </a:r>
          </a:p>
          <a:p>
            <a:pPr marR="0" lvl="0" rtl="0"/>
            <a:r>
              <a:rPr lang="en-US" b="0" i="0" u="none" strike="noStrike" kern="100" baseline="0" dirty="0">
                <a:solidFill>
                  <a:srgbClr val="4D4D4F"/>
                </a:solidFill>
                <a:latin typeface="Arial" panose="020B0604020202020204" pitchFamily="34" charset="0"/>
              </a:rPr>
              <a:t>Construction Timing: 10/2/2023</a:t>
            </a:r>
          </a:p>
        </p:txBody>
      </p:sp>
    </p:spTree>
    <p:extLst>
      <p:ext uri="{BB962C8B-B14F-4D97-AF65-F5344CB8AC3E}">
        <p14:creationId xmlns:p14="http://schemas.microsoft.com/office/powerpoint/2010/main" val="22702150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B6CF1-F36A-CD15-5EDB-38B94CB39B19}"/>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Interchange Lighting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NH-80-2(116); Control No.: 51619</a:t>
            </a:r>
          </a:p>
        </p:txBody>
      </p:sp>
      <p:sp>
        <p:nvSpPr>
          <p:cNvPr id="3" name="Text Placeholder 2">
            <a:extLst>
              <a:ext uri="{FF2B5EF4-FFF2-40B4-BE49-F238E27FC236}">
                <a16:creationId xmlns:a16="http://schemas.microsoft.com/office/drawing/2014/main" id="{835D2E15-FDD9-B189-6906-281D0AA62424}"/>
              </a:ext>
            </a:extLst>
          </p:cNvPr>
          <p:cNvSpPr>
            <a:spLocks noGrp="1"/>
          </p:cNvSpPr>
          <p:nvPr>
            <p:ph idx="1"/>
          </p:nvPr>
        </p:nvSpPr>
        <p:spPr/>
        <p:txBody>
          <a:bodyPr>
            <a:normAutofit fontScale="92500" lnSpcReduction="1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Lighting</a:t>
            </a:r>
          </a:p>
          <a:p>
            <a:pPr marR="0" lvl="1" rtl="0"/>
            <a:r>
              <a:rPr lang="en-US" b="0" i="0" u="none" strike="noStrike" kern="100" baseline="0">
                <a:solidFill>
                  <a:srgbClr val="4D4D4F"/>
                </a:solidFill>
                <a:latin typeface="Arial" panose="020B0604020202020204" pitchFamily="34" charset="0"/>
              </a:rPr>
              <a:t>Shlder Work</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City of Sidney, Gas Present, and Telephone Present, USAF Cable present</a:t>
            </a:r>
          </a:p>
        </p:txBody>
      </p:sp>
    </p:spTree>
    <p:extLst>
      <p:ext uri="{BB962C8B-B14F-4D97-AF65-F5344CB8AC3E}">
        <p14:creationId xmlns:p14="http://schemas.microsoft.com/office/powerpoint/2010/main" val="3881392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F91AE-CEE9-4CD4-935F-715176A83741}"/>
              </a:ext>
            </a:extLst>
          </p:cNvPr>
          <p:cNvSpPr>
            <a:spLocks noGrp="1"/>
          </p:cNvSpPr>
          <p:nvPr>
            <p:ph type="title"/>
          </p:nvPr>
        </p:nvSpPr>
        <p:spPr/>
        <p:txBody>
          <a:bodyPr/>
          <a:lstStyle/>
          <a:p>
            <a:r>
              <a:rPr lang="en-US" dirty="0"/>
              <a:t>Construction Year 2024</a:t>
            </a:r>
          </a:p>
        </p:txBody>
      </p:sp>
      <p:sp>
        <p:nvSpPr>
          <p:cNvPr id="5" name="Text Placeholder 4">
            <a:extLst>
              <a:ext uri="{FF2B5EF4-FFF2-40B4-BE49-F238E27FC236}">
                <a16:creationId xmlns:a16="http://schemas.microsoft.com/office/drawing/2014/main" id="{8024D2A5-A125-4E88-82DF-C85D97EB7346}"/>
              </a:ext>
            </a:extLst>
          </p:cNvPr>
          <p:cNvSpPr>
            <a:spLocks noGrp="1"/>
          </p:cNvSpPr>
          <p:nvPr>
            <p:ph type="body" idx="1"/>
          </p:nvPr>
        </p:nvSpPr>
        <p:spPr/>
        <p:txBody>
          <a:bodyPr/>
          <a:lstStyle/>
          <a:p>
            <a:r>
              <a:rPr lang="en-US" dirty="0"/>
              <a:t>The following projects are anticipated to be let during 2024</a:t>
            </a:r>
          </a:p>
        </p:txBody>
      </p:sp>
    </p:spTree>
    <p:extLst>
      <p:ext uri="{BB962C8B-B14F-4D97-AF65-F5344CB8AC3E}">
        <p14:creationId xmlns:p14="http://schemas.microsoft.com/office/powerpoint/2010/main" val="1443242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02D0-0FB4-9FC9-EE47-7A95F142CB24}"/>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Chappell East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STP-30-1(139); Control No.: 51462A</a:t>
            </a:r>
          </a:p>
        </p:txBody>
      </p:sp>
      <p:sp>
        <p:nvSpPr>
          <p:cNvPr id="3" name="Text Placeholder 2">
            <a:extLst>
              <a:ext uri="{FF2B5EF4-FFF2-40B4-BE49-F238E27FC236}">
                <a16:creationId xmlns:a16="http://schemas.microsoft.com/office/drawing/2014/main" id="{27FC7480-1EDE-ECB6-4141-1F9E6C966C38}"/>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10.11</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Full Depth Pavement</a:t>
            </a:r>
          </a:p>
          <a:p>
            <a:pPr marR="0" lvl="1" rtl="0"/>
            <a:r>
              <a:rPr lang="en-US" b="0" i="0" u="none" strike="noStrike" kern="100" baseline="0">
                <a:solidFill>
                  <a:srgbClr val="4D4D4F"/>
                </a:solidFill>
                <a:latin typeface="Arial" panose="020B0604020202020204" pitchFamily="34" charset="0"/>
              </a:rPr>
              <a:t>Culvert Extension/Replace</a:t>
            </a:r>
          </a:p>
        </p:txBody>
      </p:sp>
      <p:pic>
        <p:nvPicPr>
          <p:cNvPr id="5" name="Picture 4" descr="A map of a rural area&#10;&#10;Description automatically generated">
            <a:extLst>
              <a:ext uri="{FF2B5EF4-FFF2-40B4-BE49-F238E27FC236}">
                <a16:creationId xmlns:a16="http://schemas.microsoft.com/office/drawing/2014/main" id="{F617A912-3450-93A2-EE48-8A8123D550F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4603" y="2114099"/>
            <a:ext cx="4514088" cy="2913888"/>
          </a:xfrm>
          <a:prstGeom prst="rect">
            <a:avLst/>
          </a:prstGeom>
        </p:spPr>
      </p:pic>
    </p:spTree>
    <p:extLst>
      <p:ext uri="{BB962C8B-B14F-4D97-AF65-F5344CB8AC3E}">
        <p14:creationId xmlns:p14="http://schemas.microsoft.com/office/powerpoint/2010/main" val="1932301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1F66-890C-A852-8631-39E203EEAFFB}"/>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Chappell East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STP-30-1(139); Control No.: 51462A</a:t>
            </a:r>
          </a:p>
        </p:txBody>
      </p:sp>
      <p:sp>
        <p:nvSpPr>
          <p:cNvPr id="3" name="Text Placeholder 2">
            <a:extLst>
              <a:ext uri="{FF2B5EF4-FFF2-40B4-BE49-F238E27FC236}">
                <a16:creationId xmlns:a16="http://schemas.microsoft.com/office/drawing/2014/main" id="{43442270-EE73-32DB-5535-560BF8E90091}"/>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Preparing for Bid</a:t>
            </a:r>
          </a:p>
          <a:p>
            <a:pPr marR="0" lvl="0" rtl="0"/>
            <a:r>
              <a:rPr lang="en-US" b="0" i="0" u="none" strike="noStrike" kern="100" baseline="0" dirty="0">
                <a:solidFill>
                  <a:srgbClr val="4D4D4F"/>
                </a:solidFill>
                <a:latin typeface="Arial" panose="020B0604020202020204" pitchFamily="34" charset="0"/>
              </a:rPr>
              <a:t>Right-of-Way: Completed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1" rtl="0"/>
            <a:r>
              <a:rPr lang="en-US" b="0" i="0" u="none" strike="noStrike" kern="100" baseline="0" dirty="0">
                <a:solidFill>
                  <a:srgbClr val="4D4D4F"/>
                </a:solidFill>
                <a:latin typeface="Arial" panose="020B0604020202020204" pitchFamily="34" charset="0"/>
              </a:rPr>
              <a:t>Full Detour</a:t>
            </a:r>
          </a:p>
          <a:p>
            <a:pPr marR="0" lvl="0" rtl="0"/>
            <a:r>
              <a:rPr lang="en-US" b="0" i="0" u="none" strike="noStrike" kern="100" baseline="0" dirty="0">
                <a:solidFill>
                  <a:srgbClr val="4D4D4F"/>
                </a:solidFill>
                <a:latin typeface="Arial" panose="020B0604020202020204" pitchFamily="34" charset="0"/>
              </a:rPr>
              <a:t>Letting Date: 11/16/2023</a:t>
            </a:r>
          </a:p>
          <a:p>
            <a:pPr marR="0" lvl="0" rtl="0"/>
            <a:r>
              <a:rPr lang="en-US" b="0" i="0" u="none" strike="noStrike" kern="100" baseline="0" dirty="0">
                <a:solidFill>
                  <a:srgbClr val="4D4D4F"/>
                </a:solidFill>
                <a:latin typeface="Arial" panose="020B0604020202020204" pitchFamily="34" charset="0"/>
              </a:rPr>
              <a:t>Construction Timing: 6/1/2024</a:t>
            </a:r>
          </a:p>
        </p:txBody>
      </p:sp>
    </p:spTree>
    <p:extLst>
      <p:ext uri="{BB962C8B-B14F-4D97-AF65-F5344CB8AC3E}">
        <p14:creationId xmlns:p14="http://schemas.microsoft.com/office/powerpoint/2010/main" val="25761108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AD3CB-2136-1B81-5CD1-6E4DCE5D2A1F}"/>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Chappell East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STP-30-1(139); Control No.: 51462A</a:t>
            </a:r>
          </a:p>
        </p:txBody>
      </p:sp>
      <p:sp>
        <p:nvSpPr>
          <p:cNvPr id="3" name="Text Placeholder 2">
            <a:extLst>
              <a:ext uri="{FF2B5EF4-FFF2-40B4-BE49-F238E27FC236}">
                <a16:creationId xmlns:a16="http://schemas.microsoft.com/office/drawing/2014/main" id="{82CA4F5C-B68B-BC81-1E98-C2AC2D5791A0}"/>
              </a:ext>
            </a:extLst>
          </p:cNvPr>
          <p:cNvSpPr>
            <a:spLocks noGrp="1"/>
          </p:cNvSpPr>
          <p:nvPr>
            <p:ph idx="1"/>
          </p:nvPr>
        </p:nvSpPr>
        <p:spPr/>
        <p:txBody>
          <a:bodyPr>
            <a:normAutofit fontScale="70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New ROW</a:t>
            </a:r>
          </a:p>
          <a:p>
            <a:pPr marR="0" lvl="1" rtl="0"/>
            <a:r>
              <a:rPr lang="en-US" b="0" i="0" u="none" strike="noStrike" kern="100" baseline="0">
                <a:solidFill>
                  <a:srgbClr val="4D4D4F"/>
                </a:solidFill>
                <a:latin typeface="Arial" panose="020B0604020202020204" pitchFamily="34" charset="0"/>
              </a:rPr>
              <a:t>Culvert Extension/Replacement</a:t>
            </a:r>
          </a:p>
          <a:p>
            <a:pPr marR="0" lvl="1" rtl="0"/>
            <a:r>
              <a:rPr lang="en-US" b="0" i="0" u="none" strike="noStrike" kern="100" baseline="0">
                <a:solidFill>
                  <a:srgbClr val="4D4D4F"/>
                </a:solidFill>
                <a:latin typeface="Arial" panose="020B0604020202020204" pitchFamily="34" charset="0"/>
              </a:rPr>
              <a:t>Bridge Repair/Replacement</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1" rtl="0"/>
            <a:r>
              <a:rPr lang="en-US" b="0" i="0" u="none" strike="noStrike" kern="100" baseline="0">
                <a:solidFill>
                  <a:srgbClr val="4D4D4F"/>
                </a:solidFill>
                <a:latin typeface="Arial" panose="020B0604020202020204" pitchFamily="34" charset="0"/>
              </a:rPr>
              <a:t>Locates</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K-Sheets Required</a:t>
            </a:r>
          </a:p>
          <a:p>
            <a:pPr marR="0" lvl="1" rtl="0"/>
            <a:r>
              <a:rPr lang="en-US" b="0" i="0" u="none" strike="noStrike" kern="100" baseline="0">
                <a:solidFill>
                  <a:srgbClr val="4D4D4F"/>
                </a:solidFill>
                <a:latin typeface="Arial" panose="020B0604020202020204" pitchFamily="34" charset="0"/>
              </a:rPr>
              <a:t>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AT&amp;T Comm., Black Hills Energy, City of Chappell, Highline Electric, Lumen (CenturyLink), Nebraska PPD, OPTK Networks (NebraskaLink), Wheatbelt PPD</a:t>
            </a:r>
          </a:p>
        </p:txBody>
      </p:sp>
    </p:spTree>
    <p:extLst>
      <p:ext uri="{BB962C8B-B14F-4D97-AF65-F5344CB8AC3E}">
        <p14:creationId xmlns:p14="http://schemas.microsoft.com/office/powerpoint/2010/main" val="23960892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5A9FA-A584-AAC9-154E-6E86254E393B}"/>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US-138 West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STP-30-1(140); Control No.: 51463A</a:t>
            </a:r>
          </a:p>
        </p:txBody>
      </p:sp>
      <p:sp>
        <p:nvSpPr>
          <p:cNvPr id="3" name="Text Placeholder 2">
            <a:extLst>
              <a:ext uri="{FF2B5EF4-FFF2-40B4-BE49-F238E27FC236}">
                <a16:creationId xmlns:a16="http://schemas.microsoft.com/office/drawing/2014/main" id="{73CF3B62-0DB3-D226-C84D-5983019CDFC7}"/>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10.38</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Full Depth Pavement</a:t>
            </a:r>
          </a:p>
          <a:p>
            <a:pPr marR="0" lvl="1" rtl="0"/>
            <a:r>
              <a:rPr lang="en-US" b="0" i="0" u="none" strike="noStrike" kern="100" baseline="0">
                <a:solidFill>
                  <a:srgbClr val="4D4D4F"/>
                </a:solidFill>
                <a:latin typeface="Arial" panose="020B0604020202020204" pitchFamily="34" charset="0"/>
              </a:rPr>
              <a:t>Culvert Extension/Replace</a:t>
            </a:r>
          </a:p>
        </p:txBody>
      </p:sp>
      <p:pic>
        <p:nvPicPr>
          <p:cNvPr id="5" name="Picture 4" descr="A map of a rural area&#10;&#10;Description automatically generated">
            <a:extLst>
              <a:ext uri="{FF2B5EF4-FFF2-40B4-BE49-F238E27FC236}">
                <a16:creationId xmlns:a16="http://schemas.microsoft.com/office/drawing/2014/main" id="{1E1F2FE0-57F0-E9AF-661F-A8D28163D5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2448" y="2113720"/>
            <a:ext cx="4833756" cy="3120237"/>
          </a:xfrm>
          <a:prstGeom prst="rect">
            <a:avLst/>
          </a:prstGeom>
        </p:spPr>
      </p:pic>
    </p:spTree>
    <p:extLst>
      <p:ext uri="{BB962C8B-B14F-4D97-AF65-F5344CB8AC3E}">
        <p14:creationId xmlns:p14="http://schemas.microsoft.com/office/powerpoint/2010/main" val="42616507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5039-DC21-84BD-57E1-62F0D1AA1B18}"/>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US-138 West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STP-30-1(140); Control No.: 51463A</a:t>
            </a:r>
          </a:p>
        </p:txBody>
      </p:sp>
      <p:sp>
        <p:nvSpPr>
          <p:cNvPr id="3" name="Text Placeholder 2">
            <a:extLst>
              <a:ext uri="{FF2B5EF4-FFF2-40B4-BE49-F238E27FC236}">
                <a16:creationId xmlns:a16="http://schemas.microsoft.com/office/drawing/2014/main" id="{658D616A-F448-B344-CCE1-54BEF94DF26A}"/>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Preparing for Bid</a:t>
            </a:r>
          </a:p>
          <a:p>
            <a:pPr marR="0" lvl="0" rtl="0"/>
            <a:r>
              <a:rPr lang="en-US" b="0" i="0" u="none" strike="noStrike" kern="100" baseline="0" dirty="0">
                <a:solidFill>
                  <a:srgbClr val="4D4D4F"/>
                </a:solidFill>
                <a:latin typeface="Arial" panose="020B0604020202020204" pitchFamily="34" charset="0"/>
              </a:rPr>
              <a:t>Right-of-Way: Completed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1" rtl="0"/>
            <a:r>
              <a:rPr lang="en-US" b="0" i="0" u="none" strike="noStrike" kern="100" baseline="0" dirty="0">
                <a:solidFill>
                  <a:srgbClr val="4D4D4F"/>
                </a:solidFill>
                <a:latin typeface="Arial" panose="020B0604020202020204" pitchFamily="34" charset="0"/>
              </a:rPr>
              <a:t>Full Detour</a:t>
            </a:r>
          </a:p>
          <a:p>
            <a:pPr marR="0" lvl="0" rtl="0"/>
            <a:r>
              <a:rPr lang="en-US" b="0" i="0" u="none" strike="noStrike" kern="100" baseline="0" dirty="0">
                <a:solidFill>
                  <a:srgbClr val="4D4D4F"/>
                </a:solidFill>
                <a:latin typeface="Arial" panose="020B0604020202020204" pitchFamily="34" charset="0"/>
              </a:rPr>
              <a:t>Letting Date: 11/16/2023</a:t>
            </a:r>
          </a:p>
          <a:p>
            <a:pPr marR="0" lvl="0" rtl="0"/>
            <a:r>
              <a:rPr lang="en-US" b="0" i="0" u="none" strike="noStrike" kern="100" baseline="0" dirty="0">
                <a:solidFill>
                  <a:srgbClr val="4D4D4F"/>
                </a:solidFill>
                <a:latin typeface="Arial" panose="020B0604020202020204" pitchFamily="34" charset="0"/>
              </a:rPr>
              <a:t>Construction Timing: 6/1/2024</a:t>
            </a:r>
          </a:p>
        </p:txBody>
      </p:sp>
    </p:spTree>
    <p:extLst>
      <p:ext uri="{BB962C8B-B14F-4D97-AF65-F5344CB8AC3E}">
        <p14:creationId xmlns:p14="http://schemas.microsoft.com/office/powerpoint/2010/main" val="4045549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ECC0-37D9-3A4D-A5FA-6653593B5E8E}"/>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US-138 West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STP-30-1(140); Control No.: 51463A</a:t>
            </a:r>
          </a:p>
        </p:txBody>
      </p:sp>
      <p:sp>
        <p:nvSpPr>
          <p:cNvPr id="3" name="Text Placeholder 2">
            <a:extLst>
              <a:ext uri="{FF2B5EF4-FFF2-40B4-BE49-F238E27FC236}">
                <a16:creationId xmlns:a16="http://schemas.microsoft.com/office/drawing/2014/main" id="{5ED32F7B-889C-3A21-7EE5-8D726D46C38A}"/>
              </a:ext>
            </a:extLst>
          </p:cNvPr>
          <p:cNvSpPr>
            <a:spLocks noGrp="1"/>
          </p:cNvSpPr>
          <p:nvPr>
            <p:ph idx="1"/>
          </p:nvPr>
        </p:nvSpPr>
        <p:spPr/>
        <p:txBody>
          <a:bodyPr>
            <a:normAutofit fontScale="70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New ROW</a:t>
            </a:r>
          </a:p>
          <a:p>
            <a:pPr marR="0" lvl="1" rtl="0"/>
            <a:r>
              <a:rPr lang="en-US" b="0" i="0" u="none" strike="noStrike" kern="100" baseline="0">
                <a:solidFill>
                  <a:srgbClr val="4D4D4F"/>
                </a:solidFill>
                <a:latin typeface="Arial" panose="020B0604020202020204" pitchFamily="34" charset="0"/>
              </a:rPr>
              <a:t>Culvert Extension/Replacement</a:t>
            </a:r>
          </a:p>
          <a:p>
            <a:pPr marR="0" lvl="1" rtl="0"/>
            <a:r>
              <a:rPr lang="en-US" b="0" i="0" u="none" strike="noStrike" kern="100" baseline="0">
                <a:solidFill>
                  <a:srgbClr val="4D4D4F"/>
                </a:solidFill>
                <a:latin typeface="Arial" panose="020B0604020202020204" pitchFamily="34" charset="0"/>
              </a:rPr>
              <a:t>Bridge Repair/Replacement</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1" rtl="0"/>
            <a:r>
              <a:rPr lang="en-US" b="0" i="0" u="none" strike="noStrike" kern="100" baseline="0">
                <a:solidFill>
                  <a:srgbClr val="4D4D4F"/>
                </a:solidFill>
                <a:latin typeface="Arial" panose="020B0604020202020204" pitchFamily="34" charset="0"/>
              </a:rPr>
              <a:t>Locates</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K-Sheets Required</a:t>
            </a:r>
          </a:p>
          <a:p>
            <a:pPr marR="0" lvl="1" rtl="0"/>
            <a:r>
              <a:rPr lang="en-US" b="0" i="0" u="none" strike="noStrike" kern="100" baseline="0">
                <a:solidFill>
                  <a:srgbClr val="4D4D4F"/>
                </a:solidFill>
                <a:latin typeface="Arial" panose="020B0604020202020204" pitchFamily="34" charset="0"/>
              </a:rPr>
              <a:t>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Black Hills Energy, Kinder Morgan, Lumen (CenturyLink), Nebraska PPD, Tallgrass Energy, Wheatbelt PPD, KEBRH</a:t>
            </a:r>
          </a:p>
        </p:txBody>
      </p:sp>
    </p:spTree>
    <p:extLst>
      <p:ext uri="{BB962C8B-B14F-4D97-AF65-F5344CB8AC3E}">
        <p14:creationId xmlns:p14="http://schemas.microsoft.com/office/powerpoint/2010/main" val="6850016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7F7F-A240-DBF7-EEB3-9F0F3CDBABD2}"/>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Watson Ranch South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STP-71-4(116); Control No.: 51018</a:t>
            </a:r>
          </a:p>
        </p:txBody>
      </p:sp>
      <p:sp>
        <p:nvSpPr>
          <p:cNvPr id="3" name="Text Placeholder 2">
            <a:extLst>
              <a:ext uri="{FF2B5EF4-FFF2-40B4-BE49-F238E27FC236}">
                <a16:creationId xmlns:a16="http://schemas.microsoft.com/office/drawing/2014/main" id="{6A67899C-9142-F513-0EB4-01653D480222}"/>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9.13</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Culvert Extension/Replace</a:t>
            </a:r>
          </a:p>
          <a:p>
            <a:pPr marR="0" lvl="1" rtl="0"/>
            <a:r>
              <a:rPr lang="en-US" b="0" i="0" u="none" strike="noStrike" kern="100" baseline="0">
                <a:solidFill>
                  <a:srgbClr val="4D4D4F"/>
                </a:solidFill>
                <a:latin typeface="Arial" panose="020B0604020202020204" pitchFamily="34" charset="0"/>
              </a:rPr>
              <a:t>Misc.</a:t>
            </a:r>
          </a:p>
        </p:txBody>
      </p:sp>
      <p:pic>
        <p:nvPicPr>
          <p:cNvPr id="5" name="Picture 4" descr="A map of a rural area&#10;&#10;Description automatically generated">
            <a:extLst>
              <a:ext uri="{FF2B5EF4-FFF2-40B4-BE49-F238E27FC236}">
                <a16:creationId xmlns:a16="http://schemas.microsoft.com/office/drawing/2014/main" id="{9EB82212-8E01-AA46-65C0-123037241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768151"/>
            <a:ext cx="4572000" cy="3657600"/>
          </a:xfrm>
          <a:prstGeom prst="rect">
            <a:avLst/>
          </a:prstGeom>
        </p:spPr>
      </p:pic>
    </p:spTree>
    <p:extLst>
      <p:ext uri="{BB962C8B-B14F-4D97-AF65-F5344CB8AC3E}">
        <p14:creationId xmlns:p14="http://schemas.microsoft.com/office/powerpoint/2010/main" val="11851648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5E2E3-9EF9-4AA2-B874-C840D4049B3E}"/>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ACA519DE-ADB1-4AEC-B291-3798B6681BB1}"/>
              </a:ext>
            </a:extLst>
          </p:cNvPr>
          <p:cNvSpPr>
            <a:spLocks noGrp="1"/>
          </p:cNvSpPr>
          <p:nvPr>
            <p:ph idx="1"/>
          </p:nvPr>
        </p:nvSpPr>
        <p:spPr/>
        <p:txBody>
          <a:bodyPr vert="horz" lIns="91440" tIns="45720" rIns="91440" bIns="45720" rtlCol="0" anchor="t">
            <a:normAutofit/>
          </a:bodyPr>
          <a:lstStyle/>
          <a:p>
            <a:r>
              <a:rPr lang="en-US" dirty="0"/>
              <a:t>Introductions</a:t>
            </a:r>
          </a:p>
          <a:p>
            <a:r>
              <a:rPr lang="en-US" dirty="0">
                <a:latin typeface="Arial"/>
                <a:cs typeface="Arial"/>
              </a:rPr>
              <a:t>Utility Program Updates</a:t>
            </a:r>
          </a:p>
          <a:p>
            <a:r>
              <a:rPr lang="en-US" dirty="0">
                <a:latin typeface="Arial"/>
                <a:cs typeface="Arial"/>
              </a:rPr>
              <a:t>Construction Activities vs. Utility Conflicts</a:t>
            </a:r>
          </a:p>
          <a:p>
            <a:r>
              <a:rPr lang="en-US" dirty="0"/>
              <a:t>Construction Projects Review</a:t>
            </a:r>
          </a:p>
          <a:p>
            <a:pPr lvl="1"/>
            <a:r>
              <a:rPr lang="en-US" dirty="0"/>
              <a:t>Outstanding 2023 Construction Projects</a:t>
            </a:r>
          </a:p>
          <a:p>
            <a:pPr lvl="1"/>
            <a:r>
              <a:rPr lang="en-US" dirty="0"/>
              <a:t>2024 Construction Projects</a:t>
            </a:r>
          </a:p>
          <a:p>
            <a:pPr lvl="1"/>
            <a:r>
              <a:rPr lang="en-US" dirty="0"/>
              <a:t>2025 Construction Projects</a:t>
            </a:r>
          </a:p>
          <a:p>
            <a:r>
              <a:rPr lang="en-US" dirty="0"/>
              <a:t>Questions &amp; Wrap Up</a:t>
            </a:r>
          </a:p>
        </p:txBody>
      </p:sp>
    </p:spTree>
    <p:extLst>
      <p:ext uri="{BB962C8B-B14F-4D97-AF65-F5344CB8AC3E}">
        <p14:creationId xmlns:p14="http://schemas.microsoft.com/office/powerpoint/2010/main" val="1165468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BD357-B9D0-BBA3-D43F-15E75FAB9F8F}"/>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Watson Ranch South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STP-71-4(116); Control No.: 51018</a:t>
            </a:r>
          </a:p>
        </p:txBody>
      </p:sp>
      <p:sp>
        <p:nvSpPr>
          <p:cNvPr id="3" name="Text Placeholder 2">
            <a:extLst>
              <a:ext uri="{FF2B5EF4-FFF2-40B4-BE49-F238E27FC236}">
                <a16:creationId xmlns:a16="http://schemas.microsoft.com/office/drawing/2014/main" id="{C269DAD1-C19B-DB4A-65AE-17B0862EE655}"/>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Preparing for Bid</a:t>
            </a:r>
          </a:p>
          <a:p>
            <a:pPr marR="0" lvl="0" rtl="0"/>
            <a:r>
              <a:rPr lang="en-US" b="0" i="0" u="none" strike="noStrike" kern="100" baseline="0" dirty="0">
                <a:solidFill>
                  <a:srgbClr val="4D4D4F"/>
                </a:solidFill>
                <a:latin typeface="Arial" panose="020B0604020202020204" pitchFamily="34" charset="0"/>
              </a:rPr>
              <a:t>Right-of-Way: Not Required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0" rtl="0"/>
            <a:r>
              <a:rPr lang="en-US" b="0" i="0" u="none" strike="noStrike" kern="100" baseline="0" dirty="0">
                <a:solidFill>
                  <a:srgbClr val="4D4D4F"/>
                </a:solidFill>
                <a:latin typeface="Arial" panose="020B0604020202020204" pitchFamily="34" charset="0"/>
              </a:rPr>
              <a:t>Letting Date: 2/1/2024</a:t>
            </a:r>
          </a:p>
          <a:p>
            <a:pPr marR="0" lvl="0" rtl="0"/>
            <a:r>
              <a:rPr lang="en-US" b="0" i="0" u="none" strike="noStrike" kern="100" baseline="0" dirty="0">
                <a:solidFill>
                  <a:srgbClr val="4D4D4F"/>
                </a:solidFill>
                <a:latin typeface="Arial" panose="020B0604020202020204" pitchFamily="34" charset="0"/>
              </a:rPr>
              <a:t>Construction Timing: 6/1/2024</a:t>
            </a:r>
          </a:p>
        </p:txBody>
      </p:sp>
    </p:spTree>
    <p:extLst>
      <p:ext uri="{BB962C8B-B14F-4D97-AF65-F5344CB8AC3E}">
        <p14:creationId xmlns:p14="http://schemas.microsoft.com/office/powerpoint/2010/main" val="10696147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514EC-2E81-295A-336A-3BE14A2D2D98}"/>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Watson Ranch South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STP-71-4(116); Control No.: 51018</a:t>
            </a:r>
          </a:p>
        </p:txBody>
      </p:sp>
      <p:sp>
        <p:nvSpPr>
          <p:cNvPr id="3" name="Text Placeholder 2">
            <a:extLst>
              <a:ext uri="{FF2B5EF4-FFF2-40B4-BE49-F238E27FC236}">
                <a16:creationId xmlns:a16="http://schemas.microsoft.com/office/drawing/2014/main" id="{F6611736-DED9-1D70-FD72-26F8BE26AC5F}"/>
              </a:ext>
            </a:extLst>
          </p:cNvPr>
          <p:cNvSpPr>
            <a:spLocks noGrp="1"/>
          </p:cNvSpPr>
          <p:nvPr>
            <p:ph idx="1"/>
          </p:nvPr>
        </p:nvSpPr>
        <p:spPr/>
        <p:txBody>
          <a:bodyPr>
            <a:normAutofit fontScale="85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Culvert Extension/Replacement</a:t>
            </a:r>
          </a:p>
          <a:p>
            <a:pPr marR="0" lvl="1" rtl="0"/>
            <a:r>
              <a:rPr lang="en-US" b="0" i="0" u="none" strike="noStrike" kern="100" baseline="0">
                <a:solidFill>
                  <a:srgbClr val="4D4D4F"/>
                </a:solidFill>
                <a:latin typeface="Arial" panose="020B0604020202020204" pitchFamily="34" charset="0"/>
              </a:rPr>
              <a:t>Grading</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Great Plains Comm., Lumen (CenturyLink), Nebraska PPD, OPTK Networks (NebraskaLink), Panhandle Rural Electric</a:t>
            </a:r>
          </a:p>
        </p:txBody>
      </p:sp>
    </p:spTree>
    <p:extLst>
      <p:ext uri="{BB962C8B-B14F-4D97-AF65-F5344CB8AC3E}">
        <p14:creationId xmlns:p14="http://schemas.microsoft.com/office/powerpoint/2010/main" val="18558531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47BE0-D6BB-0BAB-1EFF-B76EFC8D6FFB}"/>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Crawford North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STP-71-4(118); Control No.: 51185</a:t>
            </a:r>
          </a:p>
        </p:txBody>
      </p:sp>
      <p:sp>
        <p:nvSpPr>
          <p:cNvPr id="3" name="Text Placeholder 2">
            <a:extLst>
              <a:ext uri="{FF2B5EF4-FFF2-40B4-BE49-F238E27FC236}">
                <a16:creationId xmlns:a16="http://schemas.microsoft.com/office/drawing/2014/main" id="{4D199DC3-962D-2EFF-1A9D-D911902FA074}"/>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11.69</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Bridge Repair</a:t>
            </a:r>
          </a:p>
          <a:p>
            <a:pPr marR="0" lvl="1" rtl="0"/>
            <a:r>
              <a:rPr lang="en-US" b="0" i="0" u="none" strike="noStrike" kern="100" baseline="0">
                <a:solidFill>
                  <a:srgbClr val="4D4D4F"/>
                </a:solidFill>
                <a:latin typeface="Arial" panose="020B0604020202020204" pitchFamily="34" charset="0"/>
              </a:rPr>
              <a:t>Guardrail</a:t>
            </a:r>
          </a:p>
        </p:txBody>
      </p:sp>
      <p:pic>
        <p:nvPicPr>
          <p:cNvPr id="5" name="Picture 4" descr="A map of a rural area&#10;&#10;Description automatically generated">
            <a:extLst>
              <a:ext uri="{FF2B5EF4-FFF2-40B4-BE49-F238E27FC236}">
                <a16:creationId xmlns:a16="http://schemas.microsoft.com/office/drawing/2014/main" id="{FD472752-DE4E-DDD8-0465-95B38AA1E7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45493" y="1721498"/>
            <a:ext cx="4572000" cy="3657600"/>
          </a:xfrm>
          <a:prstGeom prst="rect">
            <a:avLst/>
          </a:prstGeom>
        </p:spPr>
      </p:pic>
    </p:spTree>
    <p:extLst>
      <p:ext uri="{BB962C8B-B14F-4D97-AF65-F5344CB8AC3E}">
        <p14:creationId xmlns:p14="http://schemas.microsoft.com/office/powerpoint/2010/main" val="16816310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FCB7-56B0-910F-3D13-DF526CE383C8}"/>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Crawford North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STP-71-4(118); Control No.: 51185</a:t>
            </a:r>
          </a:p>
        </p:txBody>
      </p:sp>
      <p:sp>
        <p:nvSpPr>
          <p:cNvPr id="3" name="Text Placeholder 2">
            <a:extLst>
              <a:ext uri="{FF2B5EF4-FFF2-40B4-BE49-F238E27FC236}">
                <a16:creationId xmlns:a16="http://schemas.microsoft.com/office/drawing/2014/main" id="{4D7FF546-2F91-6AA9-28D8-7AB2E20EEF01}"/>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Preparing for Bid</a:t>
            </a:r>
          </a:p>
          <a:p>
            <a:pPr marR="0" lvl="0" rtl="0"/>
            <a:r>
              <a:rPr lang="en-US" b="0" i="0" u="none" strike="noStrike" kern="100" baseline="0" dirty="0">
                <a:solidFill>
                  <a:srgbClr val="4D4D4F"/>
                </a:solidFill>
                <a:latin typeface="Arial" panose="020B0604020202020204" pitchFamily="34" charset="0"/>
              </a:rPr>
              <a:t>Right-of-Way: Not Required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0" rtl="0"/>
            <a:r>
              <a:rPr lang="en-US" b="0" i="0" u="none" strike="noStrike" kern="100" baseline="0" dirty="0">
                <a:solidFill>
                  <a:srgbClr val="4D4D4F"/>
                </a:solidFill>
                <a:latin typeface="Arial" panose="020B0604020202020204" pitchFamily="34" charset="0"/>
              </a:rPr>
              <a:t>Letting Date: 2/29/2024</a:t>
            </a:r>
          </a:p>
          <a:p>
            <a:pPr marR="0" lvl="0" rtl="0"/>
            <a:r>
              <a:rPr lang="en-US" b="0" i="0" u="none" strike="noStrike" kern="100" baseline="0" dirty="0">
                <a:solidFill>
                  <a:srgbClr val="4D4D4F"/>
                </a:solidFill>
                <a:latin typeface="Arial" panose="020B0604020202020204" pitchFamily="34" charset="0"/>
              </a:rPr>
              <a:t>Construction Timing: 6/17/2024</a:t>
            </a:r>
          </a:p>
        </p:txBody>
      </p:sp>
    </p:spTree>
    <p:extLst>
      <p:ext uri="{BB962C8B-B14F-4D97-AF65-F5344CB8AC3E}">
        <p14:creationId xmlns:p14="http://schemas.microsoft.com/office/powerpoint/2010/main" val="22526208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B509-65C0-51BA-E343-F353630B8A4E}"/>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Crawford North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STP-71-4(118); Control No.: 51185</a:t>
            </a:r>
          </a:p>
        </p:txBody>
      </p:sp>
      <p:sp>
        <p:nvSpPr>
          <p:cNvPr id="3" name="Text Placeholder 2">
            <a:extLst>
              <a:ext uri="{FF2B5EF4-FFF2-40B4-BE49-F238E27FC236}">
                <a16:creationId xmlns:a16="http://schemas.microsoft.com/office/drawing/2014/main" id="{095EBBC7-0F45-EEA4-4941-ABEB59626FE4}"/>
              </a:ext>
            </a:extLst>
          </p:cNvPr>
          <p:cNvSpPr>
            <a:spLocks noGrp="1"/>
          </p:cNvSpPr>
          <p:nvPr>
            <p:ph idx="1"/>
          </p:nvPr>
        </p:nvSpPr>
        <p:spPr/>
        <p:txBody>
          <a:bodyPr>
            <a:normAutofit fontScale="70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Bridge Repair/Replacement</a:t>
            </a:r>
          </a:p>
          <a:p>
            <a:pPr marR="0" lvl="1" rtl="0"/>
            <a:r>
              <a:rPr lang="en-US" b="0" i="0" u="none" strike="noStrike" kern="100" baseline="0">
                <a:solidFill>
                  <a:srgbClr val="4D4D4F"/>
                </a:solidFill>
                <a:latin typeface="Arial" panose="020B0604020202020204" pitchFamily="34" charset="0"/>
              </a:rPr>
              <a:t>Guardrail</a:t>
            </a:r>
          </a:p>
          <a:p>
            <a:pPr marR="0" lvl="1" rtl="0"/>
            <a:r>
              <a:rPr lang="en-US" b="0" i="0" u="none" strike="noStrike" kern="100" baseline="0">
                <a:solidFill>
                  <a:srgbClr val="4D4D4F"/>
                </a:solidFill>
                <a:latin typeface="Arial" panose="020B0604020202020204" pitchFamily="34" charset="0"/>
              </a:rPr>
              <a:t>Culvert Extension/Replacement</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Black Hills Energy, City of Crawford , Hemingford Coop Telephone Co., Lumen (CenturyLink), Mobius Comm. Co., Nebraska PPD, Northwest Rural PPD, OPTK Networks (NebraskaLink), Spring Creek Pipeline Co.</a:t>
            </a:r>
          </a:p>
        </p:txBody>
      </p:sp>
    </p:spTree>
    <p:extLst>
      <p:ext uri="{BB962C8B-B14F-4D97-AF65-F5344CB8AC3E}">
        <p14:creationId xmlns:p14="http://schemas.microsoft.com/office/powerpoint/2010/main" val="2467074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3E0AA-861A-2254-4F04-2F54EDFC4DCE}"/>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 Sunol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NH-80-2(109); Control No.: 51585</a:t>
            </a:r>
          </a:p>
        </p:txBody>
      </p:sp>
      <p:sp>
        <p:nvSpPr>
          <p:cNvPr id="3" name="Text Placeholder 2">
            <a:extLst>
              <a:ext uri="{FF2B5EF4-FFF2-40B4-BE49-F238E27FC236}">
                <a16:creationId xmlns:a16="http://schemas.microsoft.com/office/drawing/2014/main" id="{D1313C22-0C52-743C-E0F4-2815E1EA1454}"/>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8</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Bridge Repair</a:t>
            </a:r>
          </a:p>
        </p:txBody>
      </p:sp>
      <p:pic>
        <p:nvPicPr>
          <p:cNvPr id="5" name="Picture 4" descr="A map of a farm&#10;&#10;Description automatically generated with medium confidence">
            <a:extLst>
              <a:ext uri="{FF2B5EF4-FFF2-40B4-BE49-F238E27FC236}">
                <a16:creationId xmlns:a16="http://schemas.microsoft.com/office/drawing/2014/main" id="{07AE65A6-7372-45E5-CBEC-D43B41CACD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90475" y="2013404"/>
            <a:ext cx="4514088" cy="2913888"/>
          </a:xfrm>
          <a:prstGeom prst="rect">
            <a:avLst/>
          </a:prstGeom>
        </p:spPr>
      </p:pic>
    </p:spTree>
    <p:extLst>
      <p:ext uri="{BB962C8B-B14F-4D97-AF65-F5344CB8AC3E}">
        <p14:creationId xmlns:p14="http://schemas.microsoft.com/office/powerpoint/2010/main" val="10736954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F908E-3E0B-32C4-C953-792DF64E347F}"/>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 Sunol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NH-80-2(109); Control No.: 51585</a:t>
            </a:r>
          </a:p>
        </p:txBody>
      </p:sp>
      <p:sp>
        <p:nvSpPr>
          <p:cNvPr id="3" name="Text Placeholder 2">
            <a:extLst>
              <a:ext uri="{FF2B5EF4-FFF2-40B4-BE49-F238E27FC236}">
                <a16:creationId xmlns:a16="http://schemas.microsoft.com/office/drawing/2014/main" id="{531B044A-A09B-55C5-B010-2FE227E59F1E}"/>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Preparing for Bid</a:t>
            </a:r>
          </a:p>
          <a:p>
            <a:pPr marR="0" lvl="0" rtl="0"/>
            <a:r>
              <a:rPr lang="en-US" b="0" i="0" u="none" strike="noStrike" kern="100" baseline="0" dirty="0">
                <a:solidFill>
                  <a:srgbClr val="4D4D4F"/>
                </a:solidFill>
                <a:latin typeface="Arial" panose="020B0604020202020204" pitchFamily="34" charset="0"/>
              </a:rPr>
              <a:t>Right-of-Way: Not Required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0" rtl="0"/>
            <a:r>
              <a:rPr lang="en-US" b="0" i="0" u="none" strike="noStrike" kern="100" baseline="0" dirty="0">
                <a:solidFill>
                  <a:srgbClr val="4D4D4F"/>
                </a:solidFill>
                <a:latin typeface="Arial" panose="020B0604020202020204" pitchFamily="34" charset="0"/>
              </a:rPr>
              <a:t>Letting Date: 2/29/2023</a:t>
            </a:r>
          </a:p>
          <a:p>
            <a:pPr marR="0" lvl="0" rtl="0"/>
            <a:r>
              <a:rPr lang="en-US" b="0" i="0" u="none" strike="noStrike" kern="100" baseline="0" dirty="0">
                <a:solidFill>
                  <a:srgbClr val="4D4D4F"/>
                </a:solidFill>
                <a:latin typeface="Arial" panose="020B0604020202020204" pitchFamily="34" charset="0"/>
              </a:rPr>
              <a:t>Construction Timing: 4/1/2024</a:t>
            </a:r>
          </a:p>
        </p:txBody>
      </p:sp>
    </p:spTree>
    <p:extLst>
      <p:ext uri="{BB962C8B-B14F-4D97-AF65-F5344CB8AC3E}">
        <p14:creationId xmlns:p14="http://schemas.microsoft.com/office/powerpoint/2010/main" val="3426286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03E22-CBB8-989C-9776-4F7959F49529}"/>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 Sunol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NH-80-2(109); Control No.: 51585</a:t>
            </a:r>
          </a:p>
        </p:txBody>
      </p:sp>
      <p:sp>
        <p:nvSpPr>
          <p:cNvPr id="3" name="Text Placeholder 2">
            <a:extLst>
              <a:ext uri="{FF2B5EF4-FFF2-40B4-BE49-F238E27FC236}">
                <a16:creationId xmlns:a16="http://schemas.microsoft.com/office/drawing/2014/main" id="{A75BFE5E-925A-88DF-7F7F-6DC875072791}"/>
              </a:ext>
            </a:extLst>
          </p:cNvPr>
          <p:cNvSpPr>
            <a:spLocks noGrp="1"/>
          </p:cNvSpPr>
          <p:nvPr>
            <p:ph idx="1"/>
          </p:nvPr>
        </p:nvSpPr>
        <p:spPr/>
        <p:txBody>
          <a:bodyPr>
            <a:normAutofit fontScale="77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Guardrail</a:t>
            </a:r>
          </a:p>
          <a:p>
            <a:pPr marR="0" lvl="1" rtl="0"/>
            <a:r>
              <a:rPr lang="en-US" b="0" i="0" u="none" strike="noStrike" kern="100" baseline="0">
                <a:solidFill>
                  <a:srgbClr val="4D4D4F"/>
                </a:solidFill>
                <a:latin typeface="Arial" panose="020B0604020202020204" pitchFamily="34" charset="0"/>
              </a:rPr>
              <a:t>Access Crossings</a:t>
            </a:r>
          </a:p>
          <a:p>
            <a:pPr marR="0" lvl="1" rtl="0"/>
            <a:r>
              <a:rPr lang="en-US" b="0" i="0" u="none" strike="noStrike" kern="100" baseline="0">
                <a:solidFill>
                  <a:srgbClr val="4D4D4F"/>
                </a:solidFill>
                <a:latin typeface="Arial" panose="020B0604020202020204" pitchFamily="34" charset="0"/>
              </a:rPr>
              <a:t>Overhead Power Line Crossing</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Black Hills Energy, Charter Comm. (Spectrum), City of Sidney, High West Energy, Lumen (CenturyLink), Tallgrass Energy, USAF –Warren AFB 90th MMX/HICS, Wheatbelt PPD</a:t>
            </a:r>
          </a:p>
          <a:p>
            <a:pPr marR="0" lvl="1" rtl="0"/>
            <a:endParaRPr lang="en-US" b="0" i="0" u="none" strike="noStrike" kern="100" baseline="0">
              <a:solidFill>
                <a:srgbClr val="4D4D4F"/>
              </a:solidFill>
              <a:latin typeface="Arial" panose="020B0604020202020204" pitchFamily="34" charset="0"/>
            </a:endParaRPr>
          </a:p>
        </p:txBody>
      </p:sp>
    </p:spTree>
    <p:extLst>
      <p:ext uri="{BB962C8B-B14F-4D97-AF65-F5344CB8AC3E}">
        <p14:creationId xmlns:p14="http://schemas.microsoft.com/office/powerpoint/2010/main" val="245583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6492A-5039-036C-CBFD-8D1190407B24}"/>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WB Rest Area Parking Lot &amp; Ramps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NH-80-2(117); Control No.: 51625</a:t>
            </a:r>
          </a:p>
        </p:txBody>
      </p:sp>
      <p:sp>
        <p:nvSpPr>
          <p:cNvPr id="3" name="Text Placeholder 2">
            <a:extLst>
              <a:ext uri="{FF2B5EF4-FFF2-40B4-BE49-F238E27FC236}">
                <a16:creationId xmlns:a16="http://schemas.microsoft.com/office/drawing/2014/main" id="{35674286-6301-E9D8-121B-90DE96D9EB31}"/>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0</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Full Depth Pavement</a:t>
            </a:r>
          </a:p>
          <a:p>
            <a:pPr marR="0" lvl="1" rtl="0"/>
            <a:r>
              <a:rPr lang="en-US" b="0" i="0" u="none" strike="noStrike" kern="100" baseline="0">
                <a:solidFill>
                  <a:srgbClr val="4D4D4F"/>
                </a:solidFill>
                <a:latin typeface="Arial" panose="020B0604020202020204" pitchFamily="34" charset="0"/>
              </a:rPr>
              <a:t>Culvert Extension/Replace</a:t>
            </a:r>
          </a:p>
          <a:p>
            <a:pPr marR="0" lvl="1" rtl="0"/>
            <a:r>
              <a:rPr lang="en-US" b="0" i="0" u="none" strike="noStrike" kern="100" baseline="0">
                <a:solidFill>
                  <a:srgbClr val="4D4D4F"/>
                </a:solidFill>
                <a:latin typeface="Arial" panose="020B0604020202020204" pitchFamily="34" charset="0"/>
              </a:rPr>
              <a:t>Grading</a:t>
            </a:r>
          </a:p>
        </p:txBody>
      </p:sp>
      <p:pic>
        <p:nvPicPr>
          <p:cNvPr id="5" name="Picture 4">
            <a:extLst>
              <a:ext uri="{FF2B5EF4-FFF2-40B4-BE49-F238E27FC236}">
                <a16:creationId xmlns:a16="http://schemas.microsoft.com/office/drawing/2014/main" id="{CDA21FC3-B318-CF38-8414-2258CED95B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09388" y="1828758"/>
            <a:ext cx="4572000" cy="3517725"/>
          </a:xfrm>
          <a:prstGeom prst="rect">
            <a:avLst/>
          </a:prstGeom>
        </p:spPr>
      </p:pic>
    </p:spTree>
    <p:extLst>
      <p:ext uri="{BB962C8B-B14F-4D97-AF65-F5344CB8AC3E}">
        <p14:creationId xmlns:p14="http://schemas.microsoft.com/office/powerpoint/2010/main" val="42284446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AD51-95B6-12E2-F32C-9A8763B7C63A}"/>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WB Rest Area Parking Lot &amp; Ramps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NH-80-2(117); Control No.: 51625</a:t>
            </a:r>
          </a:p>
        </p:txBody>
      </p:sp>
      <p:sp>
        <p:nvSpPr>
          <p:cNvPr id="3" name="Text Placeholder 2">
            <a:extLst>
              <a:ext uri="{FF2B5EF4-FFF2-40B4-BE49-F238E27FC236}">
                <a16:creationId xmlns:a16="http://schemas.microsoft.com/office/drawing/2014/main" id="{C96914D1-AC62-18E4-223D-629516FD988C}"/>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Preparing for Bid</a:t>
            </a:r>
          </a:p>
          <a:p>
            <a:pPr marR="0" lvl="0" rtl="0"/>
            <a:r>
              <a:rPr lang="en-US" b="0" i="0" u="none" strike="noStrike" kern="100" baseline="0" dirty="0">
                <a:solidFill>
                  <a:srgbClr val="4D4D4F"/>
                </a:solidFill>
                <a:latin typeface="Arial" panose="020B0604020202020204" pitchFamily="34" charset="0"/>
              </a:rPr>
              <a:t>Right-of-Way: Completed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Other</a:t>
            </a:r>
          </a:p>
          <a:p>
            <a:pPr marR="0" lvl="0" rtl="0"/>
            <a:r>
              <a:rPr lang="en-US" b="0" i="0" u="none" strike="noStrike" kern="100" baseline="0" dirty="0">
                <a:solidFill>
                  <a:srgbClr val="4D4D4F"/>
                </a:solidFill>
                <a:latin typeface="Arial" panose="020B0604020202020204" pitchFamily="34" charset="0"/>
              </a:rPr>
              <a:t>Letting Date: 2/29/2024</a:t>
            </a:r>
          </a:p>
          <a:p>
            <a:pPr marR="0" lvl="0" rtl="0"/>
            <a:r>
              <a:rPr lang="en-US" b="0" i="0" u="none" strike="noStrike" kern="100" baseline="0" dirty="0">
                <a:solidFill>
                  <a:srgbClr val="4D4D4F"/>
                </a:solidFill>
                <a:latin typeface="Arial" panose="020B0604020202020204" pitchFamily="34" charset="0"/>
              </a:rPr>
              <a:t>Construction Timing: 7/8/2024</a:t>
            </a:r>
          </a:p>
        </p:txBody>
      </p:sp>
    </p:spTree>
    <p:extLst>
      <p:ext uri="{BB962C8B-B14F-4D97-AF65-F5344CB8AC3E}">
        <p14:creationId xmlns:p14="http://schemas.microsoft.com/office/powerpoint/2010/main" val="136290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3930E-0053-4903-9C58-1FA2BEADC09B}"/>
              </a:ext>
            </a:extLst>
          </p:cNvPr>
          <p:cNvSpPr>
            <a:spLocks noGrp="1"/>
          </p:cNvSpPr>
          <p:nvPr>
            <p:ph type="title"/>
          </p:nvPr>
        </p:nvSpPr>
        <p:spPr/>
        <p:txBody>
          <a:bodyPr/>
          <a:lstStyle/>
          <a:p>
            <a:r>
              <a:rPr lang="en-US" dirty="0"/>
              <a:t>Introductions</a:t>
            </a:r>
          </a:p>
        </p:txBody>
      </p:sp>
      <p:sp>
        <p:nvSpPr>
          <p:cNvPr id="3" name="Text Placeholder 2">
            <a:extLst>
              <a:ext uri="{FF2B5EF4-FFF2-40B4-BE49-F238E27FC236}">
                <a16:creationId xmlns:a16="http://schemas.microsoft.com/office/drawing/2014/main" id="{AFF4D06B-5BF0-43EC-8976-FC777BF235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3446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88B62-CD76-ADB0-676F-BFD87444F3D5}"/>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WB Rest Area Parking Lot &amp; Ramps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NH-80-2(117); Control No.: 51625</a:t>
            </a:r>
          </a:p>
        </p:txBody>
      </p:sp>
      <p:sp>
        <p:nvSpPr>
          <p:cNvPr id="3" name="Text Placeholder 2">
            <a:extLst>
              <a:ext uri="{FF2B5EF4-FFF2-40B4-BE49-F238E27FC236}">
                <a16:creationId xmlns:a16="http://schemas.microsoft.com/office/drawing/2014/main" id="{5A455F4F-5172-5640-67A9-D0AEBB26F1B6}"/>
              </a:ext>
            </a:extLst>
          </p:cNvPr>
          <p:cNvSpPr>
            <a:spLocks noGrp="1"/>
          </p:cNvSpPr>
          <p:nvPr>
            <p:ph idx="1"/>
          </p:nvPr>
        </p:nvSpPr>
        <p:spPr/>
        <p:txBody>
          <a:bodyPr>
            <a:normAutofit fontScale="70000" lnSpcReduction="20000"/>
          </a:bodyPr>
          <a:lstStyle/>
          <a:p>
            <a:pPr marR="0" lvl="0" rtl="0"/>
            <a:r>
              <a:rPr lang="en-US" b="0" i="0" u="none" strike="noStrike" kern="100" baseline="0" dirty="0">
                <a:solidFill>
                  <a:srgbClr val="4D4D4F"/>
                </a:solidFill>
                <a:latin typeface="Arial" panose="020B0604020202020204" pitchFamily="34" charset="0"/>
              </a:rPr>
              <a:t>Anticipated Utilities Impact:</a:t>
            </a:r>
          </a:p>
          <a:p>
            <a:pPr marR="0" lvl="1" rtl="0"/>
            <a:r>
              <a:rPr lang="en-US" b="0" i="0" u="none" strike="noStrike" kern="100" baseline="0" dirty="0">
                <a:solidFill>
                  <a:srgbClr val="4D4D4F"/>
                </a:solidFill>
                <a:latin typeface="Arial" panose="020B0604020202020204" pitchFamily="34" charset="0"/>
              </a:rPr>
              <a:t>New Alignment</a:t>
            </a:r>
          </a:p>
          <a:p>
            <a:pPr marR="0" lvl="1" rtl="0"/>
            <a:r>
              <a:rPr lang="en-US" b="0" i="0" u="none" strike="noStrike" kern="100" baseline="0" dirty="0">
                <a:solidFill>
                  <a:srgbClr val="4D4D4F"/>
                </a:solidFill>
                <a:latin typeface="Arial" panose="020B0604020202020204" pitchFamily="34" charset="0"/>
              </a:rPr>
              <a:t>Grading</a:t>
            </a:r>
          </a:p>
          <a:p>
            <a:pPr marR="0" lvl="1" rtl="0"/>
            <a:r>
              <a:rPr lang="en-US" b="0" i="0" u="none" strike="noStrike" kern="100" baseline="0" dirty="0">
                <a:solidFill>
                  <a:srgbClr val="4D4D4F"/>
                </a:solidFill>
                <a:latin typeface="Arial" panose="020B0604020202020204" pitchFamily="34" charset="0"/>
              </a:rPr>
              <a:t>Lighting</a:t>
            </a:r>
          </a:p>
          <a:p>
            <a:pPr marR="0" lvl="0" rtl="0"/>
            <a:r>
              <a:rPr lang="en-US" b="0" i="0" u="none" strike="noStrike" kern="100" baseline="0" dirty="0">
                <a:solidFill>
                  <a:srgbClr val="4D4D4F"/>
                </a:solidFill>
                <a:latin typeface="Arial" panose="020B0604020202020204" pitchFamily="34" charset="0"/>
              </a:rPr>
              <a:t>Anticipated Request from Utilities:</a:t>
            </a:r>
          </a:p>
          <a:p>
            <a:pPr marR="0" lvl="1" rtl="0"/>
            <a:r>
              <a:rPr lang="en-US" b="0" i="0" u="none" strike="noStrike" kern="100" baseline="0" dirty="0">
                <a:solidFill>
                  <a:srgbClr val="4D4D4F"/>
                </a:solidFill>
                <a:latin typeface="Arial" panose="020B0604020202020204" pitchFamily="34" charset="0"/>
              </a:rPr>
              <a:t>Provide Existing Locations</a:t>
            </a:r>
          </a:p>
          <a:p>
            <a:pPr marR="0" lvl="1" rtl="0"/>
            <a:r>
              <a:rPr lang="en-US" b="0" i="0" u="none" strike="noStrike" kern="100" baseline="0" dirty="0">
                <a:solidFill>
                  <a:srgbClr val="4D4D4F"/>
                </a:solidFill>
                <a:latin typeface="Arial" panose="020B0604020202020204" pitchFamily="34" charset="0"/>
              </a:rPr>
              <a:t>Coordination with NDOT</a:t>
            </a:r>
          </a:p>
          <a:p>
            <a:pPr marR="0" lvl="1" rtl="0"/>
            <a:r>
              <a:rPr lang="en-US" b="0" i="0" u="none" strike="noStrike" kern="100" baseline="0" dirty="0">
                <a:solidFill>
                  <a:srgbClr val="4D4D4F"/>
                </a:solidFill>
                <a:latin typeface="Arial" panose="020B0604020202020204" pitchFamily="34" charset="0"/>
              </a:rPr>
              <a:t>Locates</a:t>
            </a:r>
          </a:p>
          <a:p>
            <a:pPr marR="0" lvl="0" rtl="0"/>
            <a:r>
              <a:rPr lang="en-US" b="0" i="0" u="none" strike="noStrike" kern="100" baseline="0" dirty="0">
                <a:solidFill>
                  <a:srgbClr val="4D4D4F"/>
                </a:solidFill>
                <a:latin typeface="Arial" panose="020B0604020202020204" pitchFamily="34" charset="0"/>
              </a:rPr>
              <a:t>Additional Information:</a:t>
            </a:r>
          </a:p>
          <a:p>
            <a:pPr marR="0" lvl="1" rtl="0"/>
            <a:r>
              <a:rPr lang="en-US" b="0" i="0" u="none" strike="noStrike" kern="100" baseline="0" dirty="0">
                <a:solidFill>
                  <a:srgbClr val="4D4D4F"/>
                </a:solidFill>
                <a:latin typeface="Arial" panose="020B0604020202020204" pitchFamily="34" charset="0"/>
              </a:rPr>
              <a:t>K-Sheets TBD</a:t>
            </a:r>
          </a:p>
          <a:p>
            <a:pPr marR="0" lvl="1" rtl="0"/>
            <a:r>
              <a:rPr lang="en-US" b="0" i="0" u="none" strike="noStrike" kern="100" baseline="0" dirty="0">
                <a:solidFill>
                  <a:srgbClr val="4D4D4F"/>
                </a:solidFill>
                <a:latin typeface="Arial" panose="020B0604020202020204" pitchFamily="34" charset="0"/>
              </a:rPr>
              <a:t>Special Provisions TBD</a:t>
            </a:r>
          </a:p>
          <a:p>
            <a:pPr marR="0" lvl="0" rtl="0"/>
            <a:r>
              <a:rPr lang="en-US" b="0" i="0" u="none" strike="noStrike" kern="100" baseline="0" dirty="0">
                <a:solidFill>
                  <a:srgbClr val="4D4D4F"/>
                </a:solidFill>
                <a:latin typeface="Arial" panose="020B0604020202020204" pitchFamily="34" charset="0"/>
              </a:rPr>
              <a:t>Utilities Involved: </a:t>
            </a:r>
          </a:p>
          <a:p>
            <a:pPr marR="0" lvl="1" rtl="0"/>
            <a:r>
              <a:rPr lang="en-US" b="0" i="0" u="none" strike="noStrike" kern="100" baseline="0" dirty="0">
                <a:solidFill>
                  <a:srgbClr val="4D4D4F"/>
                </a:solidFill>
                <a:latin typeface="Arial" panose="020B0604020202020204" pitchFamily="34" charset="0"/>
              </a:rPr>
              <a:t>Lumen (CenturyLink), USAF –Warren AFB 90th MMX/HICS, Wheatbelt PPD</a:t>
            </a:r>
          </a:p>
          <a:p>
            <a:pPr marR="0" lvl="1" rtl="0"/>
            <a:endParaRPr lang="en-US" b="0" i="0" u="none" strike="noStrike" kern="100" baseline="0" dirty="0">
              <a:solidFill>
                <a:srgbClr val="4D4D4F"/>
              </a:solidFill>
              <a:latin typeface="Arial" panose="020B0604020202020204" pitchFamily="34" charset="0"/>
            </a:endParaRPr>
          </a:p>
        </p:txBody>
      </p:sp>
    </p:spTree>
    <p:extLst>
      <p:ext uri="{BB962C8B-B14F-4D97-AF65-F5344CB8AC3E}">
        <p14:creationId xmlns:p14="http://schemas.microsoft.com/office/powerpoint/2010/main" val="3727831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8C32D-95A2-AAD9-CCAF-BEDC81FE961F}"/>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South Dakota Line South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STP-71-4(126); Control No.: 51645</a:t>
            </a:r>
          </a:p>
        </p:txBody>
      </p:sp>
      <p:sp>
        <p:nvSpPr>
          <p:cNvPr id="3" name="Text Placeholder 2">
            <a:extLst>
              <a:ext uri="{FF2B5EF4-FFF2-40B4-BE49-F238E27FC236}">
                <a16:creationId xmlns:a16="http://schemas.microsoft.com/office/drawing/2014/main" id="{3D9520B6-0468-E24A-233A-7F6B9BD1751A}"/>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16.86</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p:txBody>
      </p:sp>
      <p:pic>
        <p:nvPicPr>
          <p:cNvPr id="5" name="Picture 4" descr="A map of a river&#10;&#10;Description automatically generated with medium confidence">
            <a:extLst>
              <a:ext uri="{FF2B5EF4-FFF2-40B4-BE49-F238E27FC236}">
                <a16:creationId xmlns:a16="http://schemas.microsoft.com/office/drawing/2014/main" id="{AAE9945D-7CFE-65C9-4753-E3B165A99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878469"/>
            <a:ext cx="4572000" cy="3657600"/>
          </a:xfrm>
          <a:prstGeom prst="rect">
            <a:avLst/>
          </a:prstGeom>
        </p:spPr>
      </p:pic>
    </p:spTree>
    <p:extLst>
      <p:ext uri="{BB962C8B-B14F-4D97-AF65-F5344CB8AC3E}">
        <p14:creationId xmlns:p14="http://schemas.microsoft.com/office/powerpoint/2010/main" val="8893163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1DCFC-6D13-78E5-D9CC-D6D503993538}"/>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South Dakota Line South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STP-71-4(126); Control No.: 51645</a:t>
            </a:r>
          </a:p>
        </p:txBody>
      </p:sp>
      <p:sp>
        <p:nvSpPr>
          <p:cNvPr id="3" name="Text Placeholder 2">
            <a:extLst>
              <a:ext uri="{FF2B5EF4-FFF2-40B4-BE49-F238E27FC236}">
                <a16:creationId xmlns:a16="http://schemas.microsoft.com/office/drawing/2014/main" id="{455E8DEA-B32C-C57F-1F48-41560785464E}"/>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Preparing for Bid</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2/1/2024</a:t>
            </a:r>
          </a:p>
          <a:p>
            <a:pPr marR="0" lvl="0" rtl="0"/>
            <a:r>
              <a:rPr lang="en-US" b="0" i="0" u="none" strike="noStrike" kern="100" baseline="0">
                <a:solidFill>
                  <a:srgbClr val="4D4D4F"/>
                </a:solidFill>
                <a:latin typeface="Arial" panose="020B0604020202020204" pitchFamily="34" charset="0"/>
              </a:rPr>
              <a:t>Construction Timing: 7/22/2024</a:t>
            </a:r>
          </a:p>
        </p:txBody>
      </p:sp>
    </p:spTree>
    <p:extLst>
      <p:ext uri="{BB962C8B-B14F-4D97-AF65-F5344CB8AC3E}">
        <p14:creationId xmlns:p14="http://schemas.microsoft.com/office/powerpoint/2010/main" val="110962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6F20C-483E-24D5-E94E-4AF899CAABDB}"/>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South Dakota Line South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STP-71-4(126); Control No.: 51645</a:t>
            </a:r>
          </a:p>
        </p:txBody>
      </p:sp>
      <p:sp>
        <p:nvSpPr>
          <p:cNvPr id="3" name="Text Placeholder 2">
            <a:extLst>
              <a:ext uri="{FF2B5EF4-FFF2-40B4-BE49-F238E27FC236}">
                <a16:creationId xmlns:a16="http://schemas.microsoft.com/office/drawing/2014/main" id="{43592753-B0E5-174A-2609-6072FBA69D3D}"/>
              </a:ext>
            </a:extLst>
          </p:cNvPr>
          <p:cNvSpPr>
            <a:spLocks noGrp="1"/>
          </p:cNvSpPr>
          <p:nvPr>
            <p:ph idx="1"/>
          </p:nvPr>
        </p:nvSpPr>
        <p:spPr/>
        <p:txBody>
          <a:bodyPr>
            <a:normAutofit fontScale="92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Shoulder Work</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Golden West Telephone Co., Lumen (Century Link), Mobius Comm. Co., Spring Creek Pipeline Co.</a:t>
            </a:r>
          </a:p>
        </p:txBody>
      </p:sp>
    </p:spTree>
    <p:extLst>
      <p:ext uri="{BB962C8B-B14F-4D97-AF65-F5344CB8AC3E}">
        <p14:creationId xmlns:p14="http://schemas.microsoft.com/office/powerpoint/2010/main" val="412647085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73798-15B5-EA23-1D52-BBBF7314E065}"/>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Box Butte/Sheridan Co. Line East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NH-2-1(127); Control No.: 51614</a:t>
            </a:r>
          </a:p>
        </p:txBody>
      </p:sp>
      <p:sp>
        <p:nvSpPr>
          <p:cNvPr id="3" name="Text Placeholder 2">
            <a:extLst>
              <a:ext uri="{FF2B5EF4-FFF2-40B4-BE49-F238E27FC236}">
                <a16:creationId xmlns:a16="http://schemas.microsoft.com/office/drawing/2014/main" id="{68110E07-9552-D177-053B-949B1F753C69}"/>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16.91</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Shoulder Work</a:t>
            </a:r>
          </a:p>
        </p:txBody>
      </p:sp>
      <p:pic>
        <p:nvPicPr>
          <p:cNvPr id="5" name="Picture 4" descr="A map of a road&#10;&#10;Description automatically generated">
            <a:extLst>
              <a:ext uri="{FF2B5EF4-FFF2-40B4-BE49-F238E27FC236}">
                <a16:creationId xmlns:a16="http://schemas.microsoft.com/office/drawing/2014/main" id="{FC2608EE-0399-197A-5B30-08F7D853E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13252048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A06C5-04E0-1C15-170B-86F45971AFE8}"/>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Box Butte/Sheridan Co. Line East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NH-2-1(127); Control No.: 51614</a:t>
            </a:r>
          </a:p>
        </p:txBody>
      </p:sp>
      <p:sp>
        <p:nvSpPr>
          <p:cNvPr id="3" name="Text Placeholder 2">
            <a:extLst>
              <a:ext uri="{FF2B5EF4-FFF2-40B4-BE49-F238E27FC236}">
                <a16:creationId xmlns:a16="http://schemas.microsoft.com/office/drawing/2014/main" id="{863E6850-33BD-CB55-BB9B-09FDA317EE86}"/>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2/1/2024</a:t>
            </a:r>
          </a:p>
          <a:p>
            <a:pPr marR="0" lvl="0" rtl="0"/>
            <a:r>
              <a:rPr lang="en-US" b="0" i="0" u="none" strike="noStrike" kern="100" baseline="0">
                <a:solidFill>
                  <a:srgbClr val="4D4D4F"/>
                </a:solidFill>
                <a:latin typeface="Arial" panose="020B0604020202020204" pitchFamily="34" charset="0"/>
              </a:rPr>
              <a:t>Construction Timing: 5/1/2024</a:t>
            </a:r>
          </a:p>
        </p:txBody>
      </p:sp>
    </p:spTree>
    <p:extLst>
      <p:ext uri="{BB962C8B-B14F-4D97-AF65-F5344CB8AC3E}">
        <p14:creationId xmlns:p14="http://schemas.microsoft.com/office/powerpoint/2010/main" val="2321862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B1EF-2579-2F06-D341-74C7910B4511}"/>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Box Butte/Sheridan Co. Line East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NH-2-1(127); Control No.: 51614</a:t>
            </a:r>
          </a:p>
        </p:txBody>
      </p:sp>
      <p:sp>
        <p:nvSpPr>
          <p:cNvPr id="3" name="Text Placeholder 2">
            <a:extLst>
              <a:ext uri="{FF2B5EF4-FFF2-40B4-BE49-F238E27FC236}">
                <a16:creationId xmlns:a16="http://schemas.microsoft.com/office/drawing/2014/main" id="{34093A25-5962-3ABE-D94A-B52810771F1E}"/>
              </a:ext>
            </a:extLst>
          </p:cNvPr>
          <p:cNvSpPr>
            <a:spLocks noGrp="1"/>
          </p:cNvSpPr>
          <p:nvPr>
            <p:ph idx="1"/>
          </p:nvPr>
        </p:nvSpPr>
        <p:spPr/>
        <p:txBody>
          <a:bodyPr>
            <a:normAutofit fontScale="77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Culvert Extension/Replacement</a:t>
            </a:r>
          </a:p>
          <a:p>
            <a:pPr marR="0" lvl="1" rtl="0"/>
            <a:r>
              <a:rPr lang="en-US" b="0" i="0" u="none" strike="noStrike" kern="100" baseline="0">
                <a:solidFill>
                  <a:srgbClr val="4D4D4F"/>
                </a:solidFill>
                <a:latin typeface="Arial" panose="020B0604020202020204" pitchFamily="34" charset="0"/>
              </a:rPr>
              <a:t>Shoulder Work</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AT&amp;T Comm., Black Hills Energy, Charter Comm. (Spectrum), City of Gordon, Great Plains Comm., Lumen (CenturyLink), Nebraska PPD, Panhandle Rural Electric, Rural Nebraska Healthcare Network, Viaero Fiber Net. (NE-CO Cell.)</a:t>
            </a:r>
          </a:p>
        </p:txBody>
      </p:sp>
    </p:spTree>
    <p:extLst>
      <p:ext uri="{BB962C8B-B14F-4D97-AF65-F5344CB8AC3E}">
        <p14:creationId xmlns:p14="http://schemas.microsoft.com/office/powerpoint/2010/main" val="37872280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F8938-7716-DB4A-6306-F37C0129FE95}"/>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WB Rest Area Building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NH-80-2(92); Control No.: 51276A</a:t>
            </a:r>
          </a:p>
        </p:txBody>
      </p:sp>
      <p:sp>
        <p:nvSpPr>
          <p:cNvPr id="3" name="Text Placeholder 2">
            <a:extLst>
              <a:ext uri="{FF2B5EF4-FFF2-40B4-BE49-F238E27FC236}">
                <a16:creationId xmlns:a16="http://schemas.microsoft.com/office/drawing/2014/main" id="{61D0CEDC-2341-593B-EADE-2D9719D6280E}"/>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0</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Misc.</a:t>
            </a:r>
          </a:p>
          <a:p>
            <a:pPr marR="0" lvl="1" rtl="0"/>
            <a:r>
              <a:rPr lang="en-US" b="0" i="0" u="none" strike="noStrike" kern="100" baseline="0">
                <a:solidFill>
                  <a:srgbClr val="4D4D4F"/>
                </a:solidFill>
                <a:latin typeface="Arial" panose="020B0604020202020204" pitchFamily="34" charset="0"/>
              </a:rPr>
              <a:t>Grading</a:t>
            </a:r>
          </a:p>
        </p:txBody>
      </p:sp>
      <p:pic>
        <p:nvPicPr>
          <p:cNvPr id="5" name="Picture 4" descr="A map of a city&#10;&#10;Description automatically generated">
            <a:extLst>
              <a:ext uri="{FF2B5EF4-FFF2-40B4-BE49-F238E27FC236}">
                <a16:creationId xmlns:a16="http://schemas.microsoft.com/office/drawing/2014/main" id="{AA7B8175-70A9-2867-F766-582682FCC0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34650506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8866-F4A0-6D30-0575-B0B6A88BBF49}"/>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WB Rest Area Building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NH-80-2(92); Control No.: 51276A</a:t>
            </a:r>
          </a:p>
        </p:txBody>
      </p:sp>
      <p:sp>
        <p:nvSpPr>
          <p:cNvPr id="3" name="Text Placeholder 2">
            <a:extLst>
              <a:ext uri="{FF2B5EF4-FFF2-40B4-BE49-F238E27FC236}">
                <a16:creationId xmlns:a16="http://schemas.microsoft.com/office/drawing/2014/main" id="{2C1F4286-4F46-AC2E-2733-B59AA8C9CC22}"/>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Preparing for Bid</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Other</a:t>
            </a:r>
          </a:p>
          <a:p>
            <a:pPr marR="0" lvl="0" rtl="0"/>
            <a:r>
              <a:rPr lang="en-US" b="0" i="0" u="none" strike="noStrike" kern="100" baseline="0">
                <a:solidFill>
                  <a:srgbClr val="4D4D4F"/>
                </a:solidFill>
                <a:latin typeface="Arial" panose="020B0604020202020204" pitchFamily="34" charset="0"/>
              </a:rPr>
              <a:t>Letting Date: 7/25/2024</a:t>
            </a:r>
          </a:p>
          <a:p>
            <a:pPr marR="0" lvl="0" rtl="0"/>
            <a:r>
              <a:rPr lang="en-US" b="0" i="0" u="none" strike="noStrike" kern="100" baseline="0">
                <a:solidFill>
                  <a:srgbClr val="4D4D4F"/>
                </a:solidFill>
                <a:latin typeface="Arial" panose="020B0604020202020204" pitchFamily="34" charset="0"/>
              </a:rPr>
              <a:t>Construction Timing: 10/1/2024</a:t>
            </a:r>
          </a:p>
        </p:txBody>
      </p:sp>
    </p:spTree>
    <p:extLst>
      <p:ext uri="{BB962C8B-B14F-4D97-AF65-F5344CB8AC3E}">
        <p14:creationId xmlns:p14="http://schemas.microsoft.com/office/powerpoint/2010/main" val="39421080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6B1CA-2FA3-B126-06F7-7316996E6D0C}"/>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Sidney WB Rest Area Building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NH-80-2(92); Control No.: 51276A</a:t>
            </a:r>
          </a:p>
        </p:txBody>
      </p:sp>
      <p:sp>
        <p:nvSpPr>
          <p:cNvPr id="3" name="Text Placeholder 2">
            <a:extLst>
              <a:ext uri="{FF2B5EF4-FFF2-40B4-BE49-F238E27FC236}">
                <a16:creationId xmlns:a16="http://schemas.microsoft.com/office/drawing/2014/main" id="{559E4FC9-8703-A9F8-3C23-3AFE6D18C361}"/>
              </a:ext>
            </a:extLst>
          </p:cNvPr>
          <p:cNvSpPr>
            <a:spLocks noGrp="1"/>
          </p:cNvSpPr>
          <p:nvPr>
            <p:ph idx="1"/>
          </p:nvPr>
        </p:nvSpPr>
        <p:spPr/>
        <p:txBody>
          <a:bodyPr>
            <a:normAutofit fontScale="92500" lnSpcReduction="1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Grading</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Lumen (CenturyLink), USAF –Warren AFB 90th MMX/HICS, Wheatbelt PPD</a:t>
            </a:r>
          </a:p>
        </p:txBody>
      </p:sp>
    </p:spTree>
    <p:extLst>
      <p:ext uri="{BB962C8B-B14F-4D97-AF65-F5344CB8AC3E}">
        <p14:creationId xmlns:p14="http://schemas.microsoft.com/office/powerpoint/2010/main" val="26434988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E937A-2432-EE8F-8129-DAD9F71CC814}"/>
              </a:ext>
            </a:extLst>
          </p:cNvPr>
          <p:cNvSpPr>
            <a:spLocks noGrp="1"/>
          </p:cNvSpPr>
          <p:nvPr>
            <p:ph type="title"/>
          </p:nvPr>
        </p:nvSpPr>
        <p:spPr/>
        <p:txBody>
          <a:bodyPr/>
          <a:lstStyle/>
          <a:p>
            <a:r>
              <a:rPr lang="en-US" dirty="0"/>
              <a:t>Introduce Yourself</a:t>
            </a:r>
          </a:p>
        </p:txBody>
      </p:sp>
      <p:sp>
        <p:nvSpPr>
          <p:cNvPr id="3" name="Content Placeholder 2">
            <a:extLst>
              <a:ext uri="{FF2B5EF4-FFF2-40B4-BE49-F238E27FC236}">
                <a16:creationId xmlns:a16="http://schemas.microsoft.com/office/drawing/2014/main" id="{0654B822-EDB1-21E5-E26A-0E559247A550}"/>
              </a:ext>
            </a:extLst>
          </p:cNvPr>
          <p:cNvSpPr>
            <a:spLocks noGrp="1"/>
          </p:cNvSpPr>
          <p:nvPr>
            <p:ph sz="half" idx="1"/>
          </p:nvPr>
        </p:nvSpPr>
        <p:spPr>
          <a:xfrm>
            <a:off x="838199" y="1825624"/>
            <a:ext cx="10596239" cy="3930195"/>
          </a:xfrm>
        </p:spPr>
        <p:txBody>
          <a:bodyPr>
            <a:normAutofit/>
          </a:bodyPr>
          <a:lstStyle/>
          <a:p>
            <a:pPr marL="0" indent="0">
              <a:buNone/>
            </a:pPr>
            <a:r>
              <a:rPr lang="en-US" dirty="0"/>
              <a:t>Introduce yourself and share:</a:t>
            </a:r>
          </a:p>
          <a:p>
            <a:r>
              <a:rPr lang="en-US" dirty="0"/>
              <a:t>Name</a:t>
            </a:r>
          </a:p>
          <a:p>
            <a:r>
              <a:rPr lang="en-US" dirty="0"/>
              <a:t>Organization</a:t>
            </a:r>
          </a:p>
          <a:p>
            <a:r>
              <a:rPr lang="en-US" dirty="0"/>
              <a:t>Role</a:t>
            </a:r>
          </a:p>
          <a:p>
            <a:r>
              <a:rPr lang="en-US" dirty="0"/>
              <a:t>Favorite Pizza Topping</a:t>
            </a:r>
          </a:p>
          <a:p>
            <a:pPr marL="0" indent="0">
              <a:buNone/>
            </a:pPr>
            <a:endParaRPr lang="en-US" dirty="0"/>
          </a:p>
        </p:txBody>
      </p:sp>
      <p:sp>
        <p:nvSpPr>
          <p:cNvPr id="7" name="Content Placeholder 6">
            <a:extLst>
              <a:ext uri="{FF2B5EF4-FFF2-40B4-BE49-F238E27FC236}">
                <a16:creationId xmlns:a16="http://schemas.microsoft.com/office/drawing/2014/main" id="{EF62402F-E8AE-AB36-3C1F-B3569D4D816E}"/>
              </a:ext>
            </a:extLst>
          </p:cNvPr>
          <p:cNvSpPr>
            <a:spLocks noGrp="1"/>
          </p:cNvSpPr>
          <p:nvPr>
            <p:ph sz="half" idx="2"/>
          </p:nvPr>
        </p:nvSpPr>
        <p:spPr>
          <a:xfrm>
            <a:off x="6252838" y="1878469"/>
            <a:ext cx="5181600" cy="3930196"/>
          </a:xfrm>
        </p:spPr>
        <p:txBody>
          <a:bodyPr/>
          <a:lstStyle/>
          <a:p>
            <a:pPr marL="0" indent="0">
              <a:buNone/>
            </a:pPr>
            <a:r>
              <a:rPr lang="en-US" b="1" dirty="0"/>
              <a:t>In-Person Attendees</a:t>
            </a:r>
          </a:p>
          <a:p>
            <a:pPr marL="0" indent="0">
              <a:buNone/>
            </a:pPr>
            <a:r>
              <a:rPr lang="en-US" dirty="0"/>
              <a:t>Please go around the room and introduce yourself. </a:t>
            </a:r>
          </a:p>
          <a:p>
            <a:pPr marL="0" indent="0">
              <a:buNone/>
            </a:pPr>
            <a:endParaRPr lang="en-US" dirty="0"/>
          </a:p>
          <a:p>
            <a:pPr marL="0" indent="0">
              <a:buNone/>
            </a:pPr>
            <a:r>
              <a:rPr lang="en-US" b="1" dirty="0"/>
              <a:t>Virtual Attendees</a:t>
            </a:r>
          </a:p>
          <a:p>
            <a:pPr marL="0" indent="0">
              <a:buNone/>
            </a:pPr>
            <a:r>
              <a:rPr lang="en-US" dirty="0"/>
              <a:t>Please type the information in the chat box. </a:t>
            </a:r>
          </a:p>
        </p:txBody>
      </p:sp>
    </p:spTree>
    <p:extLst>
      <p:ext uri="{BB962C8B-B14F-4D97-AF65-F5344CB8AC3E}">
        <p14:creationId xmlns:p14="http://schemas.microsoft.com/office/powerpoint/2010/main" val="978437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ED178-2C32-268C-C075-BE8D33D883E0}"/>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US-385 South of Bridgeport </a:t>
            </a:r>
            <a:br>
              <a:rPr lang="en-US" sz="2700" b="0" i="0" u="none" strike="noStrike" kern="100" baseline="0" dirty="0">
                <a:solidFill>
                  <a:srgbClr val="00485F"/>
                </a:solidFill>
                <a:latin typeface="Arial Black" panose="020B0A04020102020204" pitchFamily="34" charset="0"/>
              </a:rPr>
            </a:br>
            <a:r>
              <a:rPr lang="en-US" sz="2600" b="0" i="0" u="none" strike="noStrike" kern="100" baseline="0" dirty="0">
                <a:solidFill>
                  <a:srgbClr val="00485F"/>
                </a:solidFill>
                <a:latin typeface="Arial Black" panose="020B0A04020102020204" pitchFamily="34" charset="0"/>
              </a:rPr>
              <a:t>Project No.: MISC-385-3(1025); Control No.: 51665</a:t>
            </a:r>
          </a:p>
        </p:txBody>
      </p:sp>
      <p:sp>
        <p:nvSpPr>
          <p:cNvPr id="3" name="Text Placeholder 2">
            <a:extLst>
              <a:ext uri="{FF2B5EF4-FFF2-40B4-BE49-F238E27FC236}">
                <a16:creationId xmlns:a16="http://schemas.microsoft.com/office/drawing/2014/main" id="{A31A8A43-D04D-F5EA-10B6-6BA3ED4A1E66}"/>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0.75</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Full Depth Pavement</a:t>
            </a:r>
          </a:p>
          <a:p>
            <a:pPr marR="0" lvl="1" rtl="0"/>
            <a:r>
              <a:rPr lang="en-US" b="0" i="0" u="none" strike="noStrike" kern="100" baseline="0">
                <a:solidFill>
                  <a:srgbClr val="4D4D4F"/>
                </a:solidFill>
                <a:latin typeface="Arial" panose="020B0604020202020204" pitchFamily="34" charset="0"/>
              </a:rPr>
              <a:t>Grading</a:t>
            </a:r>
          </a:p>
          <a:p>
            <a:pPr marR="0" lvl="1" rtl="0"/>
            <a:r>
              <a:rPr lang="en-US" b="0" i="0" u="none" strike="noStrike" kern="100" baseline="0">
                <a:solidFill>
                  <a:srgbClr val="4D4D4F"/>
                </a:solidFill>
                <a:latin typeface="Arial" panose="020B0604020202020204" pitchFamily="34" charset="0"/>
              </a:rPr>
              <a:t>Shoulder Work</a:t>
            </a:r>
          </a:p>
        </p:txBody>
      </p:sp>
      <p:pic>
        <p:nvPicPr>
          <p:cNvPr id="5" name="Picture 4" descr="A map of a farm land&#10;&#10;Description automatically generated">
            <a:extLst>
              <a:ext uri="{FF2B5EF4-FFF2-40B4-BE49-F238E27FC236}">
                <a16:creationId xmlns:a16="http://schemas.microsoft.com/office/drawing/2014/main" id="{F1C86115-EECC-0C39-FD8D-E2FED3C6E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32654950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14025-7A82-D6D2-FB26-9A83144B9CE3}"/>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US-385 South of Bridgeport </a:t>
            </a:r>
            <a:br>
              <a:rPr lang="en-US" sz="2700" b="0" i="0" u="none" strike="noStrike" kern="100" baseline="0" dirty="0">
                <a:solidFill>
                  <a:srgbClr val="00485F"/>
                </a:solidFill>
                <a:latin typeface="Arial Black" panose="020B0A04020102020204" pitchFamily="34" charset="0"/>
              </a:rPr>
            </a:br>
            <a:r>
              <a:rPr lang="en-US" sz="2600" b="0" i="0" u="none" strike="noStrike" kern="100" baseline="0" dirty="0">
                <a:solidFill>
                  <a:srgbClr val="00485F"/>
                </a:solidFill>
                <a:latin typeface="Arial Black" panose="020B0A04020102020204" pitchFamily="34" charset="0"/>
              </a:rPr>
              <a:t>Project No.: MISC-385-3(1025); Control No.: 51665</a:t>
            </a:r>
          </a:p>
        </p:txBody>
      </p:sp>
      <p:sp>
        <p:nvSpPr>
          <p:cNvPr id="3" name="Text Placeholder 2">
            <a:extLst>
              <a:ext uri="{FF2B5EF4-FFF2-40B4-BE49-F238E27FC236}">
                <a16:creationId xmlns:a16="http://schemas.microsoft.com/office/drawing/2014/main" id="{D651E089-6D02-8122-2167-0617A816F922}"/>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In Progress</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7/25/2024</a:t>
            </a:r>
          </a:p>
          <a:p>
            <a:pPr marR="0" lvl="0" rtl="0"/>
            <a:r>
              <a:rPr lang="en-US" b="0" i="0" u="none" strike="noStrike" kern="100" baseline="0">
                <a:solidFill>
                  <a:srgbClr val="4D4D4F"/>
                </a:solidFill>
                <a:latin typeface="Arial" panose="020B0604020202020204" pitchFamily="34" charset="0"/>
              </a:rPr>
              <a:t>Construction Timing: 9/9/2024</a:t>
            </a:r>
          </a:p>
        </p:txBody>
      </p:sp>
    </p:spTree>
    <p:extLst>
      <p:ext uri="{BB962C8B-B14F-4D97-AF65-F5344CB8AC3E}">
        <p14:creationId xmlns:p14="http://schemas.microsoft.com/office/powerpoint/2010/main" val="37561493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AC014-2785-0902-5649-4D27B756B88E}"/>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US-385 South of Bridgeport </a:t>
            </a:r>
            <a:br>
              <a:rPr lang="en-US" sz="2700" b="0" i="0" u="none" strike="noStrike" kern="100" baseline="0" dirty="0">
                <a:solidFill>
                  <a:srgbClr val="00485F"/>
                </a:solidFill>
                <a:latin typeface="Arial Black" panose="020B0A04020102020204" pitchFamily="34" charset="0"/>
              </a:rPr>
            </a:br>
            <a:r>
              <a:rPr lang="en-US" sz="2600" b="0" i="0" u="none" strike="noStrike" kern="100" baseline="0" dirty="0">
                <a:solidFill>
                  <a:srgbClr val="00485F"/>
                </a:solidFill>
                <a:latin typeface="Arial Black" panose="020B0A04020102020204" pitchFamily="34" charset="0"/>
              </a:rPr>
              <a:t>Project No.: MISC-385-3(1025); Control No.: 51665</a:t>
            </a:r>
          </a:p>
        </p:txBody>
      </p:sp>
      <p:sp>
        <p:nvSpPr>
          <p:cNvPr id="3" name="Text Placeholder 2">
            <a:extLst>
              <a:ext uri="{FF2B5EF4-FFF2-40B4-BE49-F238E27FC236}">
                <a16:creationId xmlns:a16="http://schemas.microsoft.com/office/drawing/2014/main" id="{B5CCE9EA-94EB-8D12-33A8-6E16EFE8833B}"/>
              </a:ext>
            </a:extLst>
          </p:cNvPr>
          <p:cNvSpPr>
            <a:spLocks noGrp="1"/>
          </p:cNvSpPr>
          <p:nvPr>
            <p:ph idx="1"/>
          </p:nvPr>
        </p:nvSpPr>
        <p:spPr/>
        <p:txBody>
          <a:bodyPr>
            <a:normAutofit fontScale="70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New ROW</a:t>
            </a:r>
          </a:p>
          <a:p>
            <a:pPr marR="0" lvl="1" rtl="0"/>
            <a:r>
              <a:rPr lang="en-US" b="0" i="0" u="none" strike="noStrike" kern="100" baseline="0">
                <a:solidFill>
                  <a:srgbClr val="4D4D4F"/>
                </a:solidFill>
                <a:latin typeface="Arial" panose="020B0604020202020204" pitchFamily="34" charset="0"/>
              </a:rPr>
              <a:t>New Alignment</a:t>
            </a:r>
          </a:p>
          <a:p>
            <a:pPr marR="0" lvl="1" rtl="0"/>
            <a:r>
              <a:rPr lang="en-US" b="0" i="0" u="none" strike="noStrike" kern="100" baseline="0">
                <a:solidFill>
                  <a:srgbClr val="4D4D4F"/>
                </a:solidFill>
                <a:latin typeface="Arial" panose="020B0604020202020204" pitchFamily="34" charset="0"/>
              </a:rPr>
              <a:t>Full Depth Pavement</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1" rtl="0"/>
            <a:r>
              <a:rPr lang="en-US" b="0" i="0" u="none" strike="noStrike" kern="100" baseline="0">
                <a:solidFill>
                  <a:srgbClr val="4D4D4F"/>
                </a:solidFill>
                <a:latin typeface="Arial" panose="020B0604020202020204" pitchFamily="34" charset="0"/>
              </a:rPr>
              <a:t>Locates</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K-Sheets Required</a:t>
            </a:r>
          </a:p>
          <a:p>
            <a:pPr marR="0" lvl="1" rtl="0"/>
            <a:r>
              <a:rPr lang="en-US" b="0" i="0" u="none" strike="noStrike" kern="100" baseline="0">
                <a:solidFill>
                  <a:srgbClr val="4D4D4F"/>
                </a:solidFill>
                <a:latin typeface="Arial" panose="020B0604020202020204" pitchFamily="34" charset="0"/>
              </a:rPr>
              <a:t>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Black Hills Energy, Charter Comm. (Spectrum), City of Bridgeport, Lumen (CenturyLink), OPTK Networks (NebraskaLink), Tallgrass Energy, Wheatbelt PPD</a:t>
            </a:r>
          </a:p>
        </p:txBody>
      </p:sp>
    </p:spTree>
    <p:extLst>
      <p:ext uri="{BB962C8B-B14F-4D97-AF65-F5344CB8AC3E}">
        <p14:creationId xmlns:p14="http://schemas.microsoft.com/office/powerpoint/2010/main" val="1036742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D2970-DDEE-763D-774F-38094239FA47}"/>
              </a:ext>
            </a:extLst>
          </p:cNvPr>
          <p:cNvSpPr>
            <a:spLocks noGrp="1"/>
          </p:cNvSpPr>
          <p:nvPr>
            <p:ph type="title"/>
          </p:nvPr>
        </p:nvSpPr>
        <p:spPr/>
        <p:txBody>
          <a:bodyPr>
            <a:normAutofit/>
          </a:bodyPr>
          <a:lstStyle/>
          <a:p>
            <a:pPr marR="0" rtl="0"/>
            <a:r>
              <a:rPr lang="pt-BR" sz="2700" b="0" i="0" u="none" strike="noStrike" kern="100" baseline="0" dirty="0">
                <a:solidFill>
                  <a:srgbClr val="00485F"/>
                </a:solidFill>
                <a:latin typeface="Arial Black" panose="020B0A04020102020204" pitchFamily="34" charset="0"/>
              </a:rPr>
              <a:t>Oshkosh - I-76 </a:t>
            </a:r>
            <a:br>
              <a:rPr lang="pt-BR" sz="2700" b="0" i="0" u="none" strike="noStrike" kern="100" baseline="0" dirty="0">
                <a:solidFill>
                  <a:srgbClr val="00485F"/>
                </a:solidFill>
                <a:latin typeface="Arial Black" panose="020B0A04020102020204" pitchFamily="34" charset="0"/>
              </a:rPr>
            </a:br>
            <a:r>
              <a:rPr lang="pt-BR" sz="2700" b="0" i="0" u="none" strike="noStrike" kern="100" baseline="0" dirty="0">
                <a:solidFill>
                  <a:srgbClr val="00485F"/>
                </a:solidFill>
                <a:latin typeface="Arial Black" panose="020B0A04020102020204" pitchFamily="34" charset="0"/>
              </a:rPr>
              <a:t>Project No.: NH-80-2(112); Control No.: 51591</a:t>
            </a:r>
          </a:p>
        </p:txBody>
      </p:sp>
      <p:sp>
        <p:nvSpPr>
          <p:cNvPr id="3" name="Text Placeholder 2">
            <a:extLst>
              <a:ext uri="{FF2B5EF4-FFF2-40B4-BE49-F238E27FC236}">
                <a16:creationId xmlns:a16="http://schemas.microsoft.com/office/drawing/2014/main" id="{35E1192F-D313-0378-FCC4-6A4F577568EF}"/>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7.8</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Pavement Repairs</a:t>
            </a:r>
          </a:p>
        </p:txBody>
      </p:sp>
      <p:pic>
        <p:nvPicPr>
          <p:cNvPr id="5" name="Picture 4" descr="A map of a farm&#10;&#10;Description automatically generated">
            <a:extLst>
              <a:ext uri="{FF2B5EF4-FFF2-40B4-BE49-F238E27FC236}">
                <a16:creationId xmlns:a16="http://schemas.microsoft.com/office/drawing/2014/main" id="{48AF4DF2-3C02-015D-4690-3C3BE995B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9518" y="1742243"/>
            <a:ext cx="4572000" cy="3657600"/>
          </a:xfrm>
          <a:prstGeom prst="rect">
            <a:avLst/>
          </a:prstGeom>
        </p:spPr>
      </p:pic>
    </p:spTree>
    <p:extLst>
      <p:ext uri="{BB962C8B-B14F-4D97-AF65-F5344CB8AC3E}">
        <p14:creationId xmlns:p14="http://schemas.microsoft.com/office/powerpoint/2010/main" val="12169276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D18B-B467-ABFD-0B3C-3F4B215CAAED}"/>
              </a:ext>
            </a:extLst>
          </p:cNvPr>
          <p:cNvSpPr>
            <a:spLocks noGrp="1"/>
          </p:cNvSpPr>
          <p:nvPr>
            <p:ph type="title"/>
          </p:nvPr>
        </p:nvSpPr>
        <p:spPr/>
        <p:txBody>
          <a:bodyPr>
            <a:normAutofit/>
          </a:bodyPr>
          <a:lstStyle/>
          <a:p>
            <a:pPr marR="0" rtl="0"/>
            <a:r>
              <a:rPr lang="pt-BR" sz="2700" b="0" i="0" u="none" strike="noStrike" kern="100" baseline="0" dirty="0">
                <a:solidFill>
                  <a:srgbClr val="00485F"/>
                </a:solidFill>
                <a:latin typeface="Arial Black" panose="020B0A04020102020204" pitchFamily="34" charset="0"/>
              </a:rPr>
              <a:t>Oshkosh - I-76 </a:t>
            </a:r>
            <a:br>
              <a:rPr lang="pt-BR" sz="2700" b="0" i="0" u="none" strike="noStrike" kern="100" baseline="0" dirty="0">
                <a:solidFill>
                  <a:srgbClr val="00485F"/>
                </a:solidFill>
                <a:latin typeface="Arial Black" panose="020B0A04020102020204" pitchFamily="34" charset="0"/>
              </a:rPr>
            </a:br>
            <a:r>
              <a:rPr lang="pt-BR" sz="2700" b="0" i="0" u="none" strike="noStrike" kern="100" baseline="0" dirty="0">
                <a:solidFill>
                  <a:srgbClr val="00485F"/>
                </a:solidFill>
                <a:latin typeface="Arial Black" panose="020B0A04020102020204" pitchFamily="34" charset="0"/>
              </a:rPr>
              <a:t>Project No.: NH-80-2(112); Control No.: 51591</a:t>
            </a:r>
          </a:p>
        </p:txBody>
      </p:sp>
      <p:sp>
        <p:nvSpPr>
          <p:cNvPr id="3" name="Text Placeholder 2">
            <a:extLst>
              <a:ext uri="{FF2B5EF4-FFF2-40B4-BE49-F238E27FC236}">
                <a16:creationId xmlns:a16="http://schemas.microsoft.com/office/drawing/2014/main" id="{19DF3D35-5F0B-0967-06B4-F743DE423EE0}"/>
              </a:ext>
            </a:extLst>
          </p:cNvPr>
          <p:cNvSpPr>
            <a:spLocks noGrp="1"/>
          </p:cNvSpPr>
          <p:nvPr>
            <p:ph idx="1"/>
          </p:nvPr>
        </p:nvSpPr>
        <p:spPr/>
        <p:txBody>
          <a:bodyPr/>
          <a:lstStyle/>
          <a:p>
            <a:pPr marR="0" lvl="0" rtl="0"/>
            <a:r>
              <a:rPr lang="en-US" b="0" i="0" u="none" strike="noStrike" kern="100" baseline="0" dirty="0">
                <a:solidFill>
                  <a:srgbClr val="4D4D4F"/>
                </a:solidFill>
                <a:latin typeface="Arial" panose="020B0604020202020204" pitchFamily="34" charset="0"/>
              </a:rPr>
              <a:t>Status: Award Pending</a:t>
            </a:r>
          </a:p>
          <a:p>
            <a:pPr marR="0" lvl="0" rtl="0"/>
            <a:r>
              <a:rPr lang="en-US" b="0" i="0" u="none" strike="noStrike" kern="100" baseline="0" dirty="0">
                <a:solidFill>
                  <a:srgbClr val="4D4D4F"/>
                </a:solidFill>
                <a:latin typeface="Arial" panose="020B0604020202020204" pitchFamily="34" charset="0"/>
              </a:rPr>
              <a:t>Right-of-Way: Not Required</a:t>
            </a:r>
          </a:p>
          <a:p>
            <a:pPr marR="0" lvl="0" rtl="0"/>
            <a:r>
              <a:rPr lang="en-US" b="0" i="0" u="none" strike="noStrike" kern="100" baseline="0" dirty="0">
                <a:solidFill>
                  <a:srgbClr val="4D4D4F"/>
                </a:solidFill>
                <a:latin typeface="Arial" panose="020B0604020202020204" pitchFamily="34" charset="0"/>
              </a:rPr>
              <a:t>Traffic Impacts:</a:t>
            </a:r>
          </a:p>
          <a:p>
            <a:pPr marR="0" lvl="1" rtl="0"/>
            <a:r>
              <a:rPr lang="en-US" b="0" i="0" u="none" strike="noStrike" kern="100" baseline="0" dirty="0">
                <a:solidFill>
                  <a:srgbClr val="4D4D4F"/>
                </a:solidFill>
                <a:latin typeface="Arial" panose="020B0604020202020204" pitchFamily="34" charset="0"/>
              </a:rPr>
              <a:t>Phase Traffic Control</a:t>
            </a:r>
          </a:p>
          <a:p>
            <a:pPr marR="0" lvl="0" rtl="0"/>
            <a:r>
              <a:rPr lang="en-US" b="0" i="0" u="none" strike="noStrike" kern="100" baseline="0" dirty="0">
                <a:solidFill>
                  <a:srgbClr val="4D4D4F"/>
                </a:solidFill>
                <a:latin typeface="Arial" panose="020B0604020202020204" pitchFamily="34" charset="0"/>
              </a:rPr>
              <a:t>Letting Date: 9/28/2023</a:t>
            </a:r>
          </a:p>
          <a:p>
            <a:pPr marR="0" lvl="0" rtl="0"/>
            <a:r>
              <a:rPr lang="en-US" b="0" i="0" u="none" strike="noStrike" kern="100" baseline="0" dirty="0">
                <a:solidFill>
                  <a:srgbClr val="4D4D4F"/>
                </a:solidFill>
                <a:latin typeface="Arial" panose="020B0604020202020204" pitchFamily="34" charset="0"/>
              </a:rPr>
              <a:t>Construction Timing: 8/1/2024</a:t>
            </a:r>
          </a:p>
        </p:txBody>
      </p:sp>
    </p:spTree>
    <p:extLst>
      <p:ext uri="{BB962C8B-B14F-4D97-AF65-F5344CB8AC3E}">
        <p14:creationId xmlns:p14="http://schemas.microsoft.com/office/powerpoint/2010/main" val="273117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B0035-7165-C00E-4605-FCFB3518FF78}"/>
              </a:ext>
            </a:extLst>
          </p:cNvPr>
          <p:cNvSpPr>
            <a:spLocks noGrp="1"/>
          </p:cNvSpPr>
          <p:nvPr>
            <p:ph type="title"/>
          </p:nvPr>
        </p:nvSpPr>
        <p:spPr/>
        <p:txBody>
          <a:bodyPr>
            <a:normAutofit/>
          </a:bodyPr>
          <a:lstStyle/>
          <a:p>
            <a:pPr marR="0" rtl="0"/>
            <a:r>
              <a:rPr lang="pt-BR" sz="2700" b="0" i="0" u="none" strike="noStrike" kern="100" baseline="0" dirty="0">
                <a:solidFill>
                  <a:srgbClr val="00485F"/>
                </a:solidFill>
                <a:latin typeface="Arial Black" panose="020B0A04020102020204" pitchFamily="34" charset="0"/>
              </a:rPr>
              <a:t>Oshkosh - I-76 </a:t>
            </a:r>
            <a:br>
              <a:rPr lang="pt-BR" sz="2700" b="0" i="0" u="none" strike="noStrike" kern="100" baseline="0" dirty="0">
                <a:solidFill>
                  <a:srgbClr val="00485F"/>
                </a:solidFill>
                <a:latin typeface="Arial Black" panose="020B0A04020102020204" pitchFamily="34" charset="0"/>
              </a:rPr>
            </a:br>
            <a:r>
              <a:rPr lang="pt-BR" sz="2700" b="0" i="0" u="none" strike="noStrike" kern="100" baseline="0" dirty="0">
                <a:solidFill>
                  <a:srgbClr val="00485F"/>
                </a:solidFill>
                <a:latin typeface="Arial Black" panose="020B0A04020102020204" pitchFamily="34" charset="0"/>
              </a:rPr>
              <a:t>Project No.: NH-80-2(112); Control No.: 51591</a:t>
            </a:r>
          </a:p>
        </p:txBody>
      </p:sp>
      <p:sp>
        <p:nvSpPr>
          <p:cNvPr id="3" name="Text Placeholder 2">
            <a:extLst>
              <a:ext uri="{FF2B5EF4-FFF2-40B4-BE49-F238E27FC236}">
                <a16:creationId xmlns:a16="http://schemas.microsoft.com/office/drawing/2014/main" id="{D5EE536D-F50A-0FFF-AF96-25BF9FFB6D75}"/>
              </a:ext>
            </a:extLst>
          </p:cNvPr>
          <p:cNvSpPr>
            <a:spLocks noGrp="1"/>
          </p:cNvSpPr>
          <p:nvPr>
            <p:ph idx="1"/>
          </p:nvPr>
        </p:nvSpPr>
        <p:spPr/>
        <p:txBody>
          <a:bodyPr>
            <a:normAutofit fontScale="85000" lnSpcReduction="1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No Impacts</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AT&amp;T Comm., Black Hills Energy, Charter Comm. (Spectrum), Lumen (CenturyLink), Nebraska PPD, Cogent Comm. Inc (T-Mobile, Sprint), Verizon (MCI), Wheatbelt PPD</a:t>
            </a:r>
          </a:p>
        </p:txBody>
      </p:sp>
    </p:spTree>
    <p:extLst>
      <p:ext uri="{BB962C8B-B14F-4D97-AF65-F5344CB8AC3E}">
        <p14:creationId xmlns:p14="http://schemas.microsoft.com/office/powerpoint/2010/main" val="1706492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2F91AE-CEE9-4CD4-935F-715176A83741}"/>
              </a:ext>
            </a:extLst>
          </p:cNvPr>
          <p:cNvSpPr>
            <a:spLocks noGrp="1"/>
          </p:cNvSpPr>
          <p:nvPr>
            <p:ph type="title"/>
          </p:nvPr>
        </p:nvSpPr>
        <p:spPr/>
        <p:txBody>
          <a:bodyPr/>
          <a:lstStyle/>
          <a:p>
            <a:r>
              <a:rPr lang="en-US" dirty="0"/>
              <a:t>Construction YEAR 2025</a:t>
            </a:r>
          </a:p>
        </p:txBody>
      </p:sp>
      <p:sp>
        <p:nvSpPr>
          <p:cNvPr id="5" name="Text Placeholder 4">
            <a:extLst>
              <a:ext uri="{FF2B5EF4-FFF2-40B4-BE49-F238E27FC236}">
                <a16:creationId xmlns:a16="http://schemas.microsoft.com/office/drawing/2014/main" id="{8024D2A5-A125-4E88-82DF-C85D97EB7346}"/>
              </a:ext>
            </a:extLst>
          </p:cNvPr>
          <p:cNvSpPr>
            <a:spLocks noGrp="1"/>
          </p:cNvSpPr>
          <p:nvPr>
            <p:ph type="body" idx="1"/>
          </p:nvPr>
        </p:nvSpPr>
        <p:spPr/>
        <p:txBody>
          <a:bodyPr/>
          <a:lstStyle/>
          <a:p>
            <a:r>
              <a:rPr lang="en-US" dirty="0"/>
              <a:t>The following projects are anticipated to be let during 2025</a:t>
            </a:r>
          </a:p>
        </p:txBody>
      </p:sp>
    </p:spTree>
    <p:extLst>
      <p:ext uri="{BB962C8B-B14F-4D97-AF65-F5344CB8AC3E}">
        <p14:creationId xmlns:p14="http://schemas.microsoft.com/office/powerpoint/2010/main" val="5436512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8496-17A3-A26B-8681-C820246333F7}"/>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Smith Lake South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STP-250-4(103); Control No.: 51192</a:t>
            </a:r>
          </a:p>
        </p:txBody>
      </p:sp>
      <p:sp>
        <p:nvSpPr>
          <p:cNvPr id="3" name="Text Placeholder 2">
            <a:extLst>
              <a:ext uri="{FF2B5EF4-FFF2-40B4-BE49-F238E27FC236}">
                <a16:creationId xmlns:a16="http://schemas.microsoft.com/office/drawing/2014/main" id="{F1882AEC-B00A-2D76-0841-9A93F70E4770}"/>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12.7</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Culvert Extension/Replace</a:t>
            </a:r>
          </a:p>
          <a:p>
            <a:pPr marR="0" lvl="1" rtl="0"/>
            <a:r>
              <a:rPr lang="en-US" b="0" i="0" u="none" strike="noStrike" kern="100" baseline="0">
                <a:solidFill>
                  <a:srgbClr val="4D4D4F"/>
                </a:solidFill>
                <a:latin typeface="Arial" panose="020B0604020202020204" pitchFamily="34" charset="0"/>
              </a:rPr>
              <a:t>Misc.</a:t>
            </a:r>
          </a:p>
        </p:txBody>
      </p:sp>
      <p:pic>
        <p:nvPicPr>
          <p:cNvPr id="5" name="Picture 4" descr="A map of a canyon&#10;&#10;Description automatically generated with medium confidence">
            <a:extLst>
              <a:ext uri="{FF2B5EF4-FFF2-40B4-BE49-F238E27FC236}">
                <a16:creationId xmlns:a16="http://schemas.microsoft.com/office/drawing/2014/main" id="{3654B677-69EE-48E3-11F3-ACF1726980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3989402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EA889-6C43-1E13-8AB1-FDFF057D7AC2}"/>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Smith Lake South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STP-250-4(103); Control No.: 51192</a:t>
            </a:r>
          </a:p>
        </p:txBody>
      </p:sp>
      <p:sp>
        <p:nvSpPr>
          <p:cNvPr id="3" name="Text Placeholder 2">
            <a:extLst>
              <a:ext uri="{FF2B5EF4-FFF2-40B4-BE49-F238E27FC236}">
                <a16:creationId xmlns:a16="http://schemas.microsoft.com/office/drawing/2014/main" id="{FD543162-C48F-8DE0-C19C-5131D7A7446A}"/>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In Progress</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4/21/2025</a:t>
            </a:r>
          </a:p>
        </p:txBody>
      </p:sp>
    </p:spTree>
    <p:extLst>
      <p:ext uri="{BB962C8B-B14F-4D97-AF65-F5344CB8AC3E}">
        <p14:creationId xmlns:p14="http://schemas.microsoft.com/office/powerpoint/2010/main" val="35599313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C82F1-8BB0-EF58-3FDF-06EA53BDEE57}"/>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Smith Lake South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STP-250-4(103); Control No.: 51192</a:t>
            </a:r>
          </a:p>
        </p:txBody>
      </p:sp>
      <p:sp>
        <p:nvSpPr>
          <p:cNvPr id="3" name="Text Placeholder 2">
            <a:extLst>
              <a:ext uri="{FF2B5EF4-FFF2-40B4-BE49-F238E27FC236}">
                <a16:creationId xmlns:a16="http://schemas.microsoft.com/office/drawing/2014/main" id="{BED85F7A-FE95-9EA2-76FE-B35C6333D83C}"/>
              </a:ext>
            </a:extLst>
          </p:cNvPr>
          <p:cNvSpPr>
            <a:spLocks noGrp="1"/>
          </p:cNvSpPr>
          <p:nvPr>
            <p:ph idx="1"/>
          </p:nvPr>
        </p:nvSpPr>
        <p:spPr/>
        <p:txBody>
          <a:bodyPr>
            <a:normAutofit fontScale="85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Shoulder Work</a:t>
            </a:r>
          </a:p>
          <a:p>
            <a:pPr marR="0" lvl="1" rtl="0"/>
            <a:r>
              <a:rPr lang="en-US" b="0" i="0" u="none" strike="noStrike" kern="100" baseline="0">
                <a:solidFill>
                  <a:srgbClr val="4D4D4F"/>
                </a:solidFill>
                <a:latin typeface="Arial" panose="020B0604020202020204" pitchFamily="34" charset="0"/>
              </a:rPr>
              <a:t>Grading</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City of Rushville-Sewer, Great Plains Comm., Lumen (Century Link), Panhandle Rural Electric</a:t>
            </a:r>
          </a:p>
        </p:txBody>
      </p:sp>
    </p:spTree>
    <p:extLst>
      <p:ext uri="{BB962C8B-B14F-4D97-AF65-F5344CB8AC3E}">
        <p14:creationId xmlns:p14="http://schemas.microsoft.com/office/powerpoint/2010/main" val="136149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A5FAE-7929-45EC-AF3C-EB602BAEB613}"/>
              </a:ext>
            </a:extLst>
          </p:cNvPr>
          <p:cNvSpPr>
            <a:spLocks noGrp="1"/>
          </p:cNvSpPr>
          <p:nvPr>
            <p:ph type="title"/>
          </p:nvPr>
        </p:nvSpPr>
        <p:spPr/>
        <p:txBody>
          <a:bodyPr/>
          <a:lstStyle/>
          <a:p>
            <a:r>
              <a:rPr lang="en-US"/>
              <a:t>Utility Program Updates</a:t>
            </a:r>
          </a:p>
        </p:txBody>
      </p:sp>
      <p:sp>
        <p:nvSpPr>
          <p:cNvPr id="3" name="Text Placeholder 2">
            <a:extLst>
              <a:ext uri="{FF2B5EF4-FFF2-40B4-BE49-F238E27FC236}">
                <a16:creationId xmlns:a16="http://schemas.microsoft.com/office/drawing/2014/main" id="{7017958D-8143-4FED-BC53-68D085B859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8408538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D95F5-4D45-35A1-4449-49FD55F36FA7}"/>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Lodgepole - Chappell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STP-30-1(129); Control No.: 51401</a:t>
            </a:r>
          </a:p>
        </p:txBody>
      </p:sp>
      <p:sp>
        <p:nvSpPr>
          <p:cNvPr id="3" name="Text Placeholder 2">
            <a:extLst>
              <a:ext uri="{FF2B5EF4-FFF2-40B4-BE49-F238E27FC236}">
                <a16:creationId xmlns:a16="http://schemas.microsoft.com/office/drawing/2014/main" id="{D04A61B7-A43A-58F0-9719-3F2DB2E44679}"/>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8.18</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Culvert Extension/Replace</a:t>
            </a:r>
          </a:p>
        </p:txBody>
      </p:sp>
      <p:pic>
        <p:nvPicPr>
          <p:cNvPr id="5" name="Picture 4" descr="A map of a rural area&#10;&#10;Description automatically generated">
            <a:extLst>
              <a:ext uri="{FF2B5EF4-FFF2-40B4-BE49-F238E27FC236}">
                <a16:creationId xmlns:a16="http://schemas.microsoft.com/office/drawing/2014/main" id="{3D630EE8-A818-F9B8-A5BF-6637EB9F37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29760451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BA57-54A0-6426-2D8E-567B363371E7}"/>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Lodgepole - Chappell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STP-30-1(129); Control No.: 51401</a:t>
            </a:r>
          </a:p>
        </p:txBody>
      </p:sp>
      <p:sp>
        <p:nvSpPr>
          <p:cNvPr id="3" name="Text Placeholder 2">
            <a:extLst>
              <a:ext uri="{FF2B5EF4-FFF2-40B4-BE49-F238E27FC236}">
                <a16:creationId xmlns:a16="http://schemas.microsoft.com/office/drawing/2014/main" id="{D417AFE4-8323-FFE9-C6B7-1020D70C870B}"/>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In Progress</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7/22/2025</a:t>
            </a:r>
          </a:p>
        </p:txBody>
      </p:sp>
    </p:spTree>
    <p:extLst>
      <p:ext uri="{BB962C8B-B14F-4D97-AF65-F5344CB8AC3E}">
        <p14:creationId xmlns:p14="http://schemas.microsoft.com/office/powerpoint/2010/main" val="8716311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EAD77-CE45-4E4B-034D-C20993690B52}"/>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Lodgepole - Chappell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STP-30-1(129); Control No.: 51401</a:t>
            </a:r>
          </a:p>
        </p:txBody>
      </p:sp>
      <p:sp>
        <p:nvSpPr>
          <p:cNvPr id="3" name="Text Placeholder 2">
            <a:extLst>
              <a:ext uri="{FF2B5EF4-FFF2-40B4-BE49-F238E27FC236}">
                <a16:creationId xmlns:a16="http://schemas.microsoft.com/office/drawing/2014/main" id="{5E322B05-D8DD-4FA9-3EF6-EB7BDBD681DB}"/>
              </a:ext>
            </a:extLst>
          </p:cNvPr>
          <p:cNvSpPr>
            <a:spLocks noGrp="1"/>
          </p:cNvSpPr>
          <p:nvPr>
            <p:ph idx="1"/>
          </p:nvPr>
        </p:nvSpPr>
        <p:spPr/>
        <p:txBody>
          <a:bodyPr>
            <a:normAutofit fontScale="70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Culvert Extension/Replacement</a:t>
            </a:r>
          </a:p>
          <a:p>
            <a:pPr marR="0" lvl="1" rtl="0"/>
            <a:r>
              <a:rPr lang="en-US" b="0" i="0" u="none" strike="noStrike" kern="100" baseline="0">
                <a:solidFill>
                  <a:srgbClr val="4D4D4F"/>
                </a:solidFill>
                <a:latin typeface="Arial" panose="020B0604020202020204" pitchFamily="34" charset="0"/>
              </a:rPr>
              <a:t>New ROW</a:t>
            </a:r>
          </a:p>
          <a:p>
            <a:pPr marR="0" lvl="1" rtl="0"/>
            <a:r>
              <a:rPr lang="en-US" b="0" i="0" u="none" strike="noStrike" kern="100" baseline="0">
                <a:solidFill>
                  <a:srgbClr val="4D4D4F"/>
                </a:solidFill>
                <a:latin typeface="Arial" panose="020B0604020202020204" pitchFamily="34" charset="0"/>
              </a:rPr>
              <a:t>Access Crossings</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Black Hills Energy, Charter Comm. (Spectrum), City of Chappell, Dalton Telephone Co., Lumen (CenturyLink), OPTK Networks (NebraskaLink), Cogent Comm. Inc (T-Mobile, Sprint), Village of Lodgepole, Wheatbelt PPD</a:t>
            </a:r>
          </a:p>
          <a:p>
            <a:pPr marR="0" lvl="1" rtl="0"/>
            <a:endParaRPr lang="en-US" b="0" i="0" u="none" strike="noStrike" kern="100" baseline="0">
              <a:solidFill>
                <a:srgbClr val="4D4D4F"/>
              </a:solidFill>
              <a:latin typeface="Arial" panose="020B0604020202020204" pitchFamily="34" charset="0"/>
            </a:endParaRPr>
          </a:p>
        </p:txBody>
      </p:sp>
    </p:spTree>
    <p:extLst>
      <p:ext uri="{BB962C8B-B14F-4D97-AF65-F5344CB8AC3E}">
        <p14:creationId xmlns:p14="http://schemas.microsoft.com/office/powerpoint/2010/main" val="10832616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0619-8FE1-6FEE-1671-13CF9BE4C698}"/>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Bushnell - Kimball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STP-30-1(138); Control No.: 51560</a:t>
            </a:r>
          </a:p>
        </p:txBody>
      </p:sp>
      <p:sp>
        <p:nvSpPr>
          <p:cNvPr id="3" name="Text Placeholder 2">
            <a:extLst>
              <a:ext uri="{FF2B5EF4-FFF2-40B4-BE49-F238E27FC236}">
                <a16:creationId xmlns:a16="http://schemas.microsoft.com/office/drawing/2014/main" id="{FF416ACF-E1F1-89F1-0212-2710EC2DA76F}"/>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11.43</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Grading</a:t>
            </a:r>
          </a:p>
          <a:p>
            <a:pPr marR="0" lvl="1" rtl="0"/>
            <a:r>
              <a:rPr lang="en-US" b="0" i="0" u="none" strike="noStrike" kern="100" baseline="0">
                <a:solidFill>
                  <a:srgbClr val="4D4D4F"/>
                </a:solidFill>
                <a:latin typeface="Arial" panose="020B0604020202020204" pitchFamily="34" charset="0"/>
              </a:rPr>
              <a:t>Guardrail</a:t>
            </a:r>
          </a:p>
        </p:txBody>
      </p:sp>
      <p:pic>
        <p:nvPicPr>
          <p:cNvPr id="5" name="Picture 4" descr="A map of a road&#10;&#10;Description automatically generated">
            <a:extLst>
              <a:ext uri="{FF2B5EF4-FFF2-40B4-BE49-F238E27FC236}">
                <a16:creationId xmlns:a16="http://schemas.microsoft.com/office/drawing/2014/main" id="{2F2FEC5A-D520-3C2B-49E2-DC2BD07ED5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21487631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BCA6-CBCE-6A65-67E6-ABA183ECDF42}"/>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Bushnell - Kimball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STP-30-1(138); Control No.: 51560</a:t>
            </a:r>
          </a:p>
        </p:txBody>
      </p:sp>
      <p:sp>
        <p:nvSpPr>
          <p:cNvPr id="3" name="Text Placeholder 2">
            <a:extLst>
              <a:ext uri="{FF2B5EF4-FFF2-40B4-BE49-F238E27FC236}">
                <a16:creationId xmlns:a16="http://schemas.microsoft.com/office/drawing/2014/main" id="{DAA4F508-C556-0E3A-264B-104518559102}"/>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In Progress</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6/9/2025</a:t>
            </a:r>
          </a:p>
        </p:txBody>
      </p:sp>
    </p:spTree>
    <p:extLst>
      <p:ext uri="{BB962C8B-B14F-4D97-AF65-F5344CB8AC3E}">
        <p14:creationId xmlns:p14="http://schemas.microsoft.com/office/powerpoint/2010/main" val="42320951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C5DD-F759-4277-2797-24BE72C1ACC9}"/>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Bushnell - Kimball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STP-30-1(138); Control No.: 51560</a:t>
            </a:r>
          </a:p>
        </p:txBody>
      </p:sp>
      <p:sp>
        <p:nvSpPr>
          <p:cNvPr id="3" name="Text Placeholder 2">
            <a:extLst>
              <a:ext uri="{FF2B5EF4-FFF2-40B4-BE49-F238E27FC236}">
                <a16:creationId xmlns:a16="http://schemas.microsoft.com/office/drawing/2014/main" id="{C04C44F0-0E7F-54A2-C567-66A7CC635B53}"/>
              </a:ext>
            </a:extLst>
          </p:cNvPr>
          <p:cNvSpPr>
            <a:spLocks noGrp="1"/>
          </p:cNvSpPr>
          <p:nvPr>
            <p:ph idx="1"/>
          </p:nvPr>
        </p:nvSpPr>
        <p:spPr/>
        <p:txBody>
          <a:bodyPr>
            <a:normAutofit fontScale="77500" lnSpcReduction="20000"/>
          </a:bodyPr>
          <a:lstStyle/>
          <a:p>
            <a:pPr marR="0" lvl="0" rtl="0"/>
            <a:r>
              <a:rPr lang="en-US" b="0" i="0" u="none" strike="noStrike" kern="100" baseline="0" dirty="0">
                <a:solidFill>
                  <a:srgbClr val="4D4D4F"/>
                </a:solidFill>
                <a:latin typeface="Arial" panose="020B0604020202020204" pitchFamily="34" charset="0"/>
              </a:rPr>
              <a:t>Anticipated Utilities Impact:</a:t>
            </a:r>
          </a:p>
          <a:p>
            <a:pPr marR="0" lvl="1" rtl="0"/>
            <a:r>
              <a:rPr lang="en-US" b="0" i="0" u="none" strike="noStrike" kern="100" baseline="0" dirty="0">
                <a:solidFill>
                  <a:srgbClr val="4D4D4F"/>
                </a:solidFill>
                <a:latin typeface="Arial" panose="020B0604020202020204" pitchFamily="34" charset="0"/>
              </a:rPr>
              <a:t>Bridge Repair/Replacement</a:t>
            </a:r>
          </a:p>
          <a:p>
            <a:pPr marR="0" lvl="1" rtl="0"/>
            <a:r>
              <a:rPr lang="en-US" b="0" i="0" u="none" strike="noStrike" kern="100" baseline="0" dirty="0">
                <a:solidFill>
                  <a:srgbClr val="4D4D4F"/>
                </a:solidFill>
                <a:latin typeface="Arial" panose="020B0604020202020204" pitchFamily="34" charset="0"/>
              </a:rPr>
              <a:t>Shoulder Work</a:t>
            </a:r>
          </a:p>
          <a:p>
            <a:pPr marR="0" lvl="0" rtl="0"/>
            <a:r>
              <a:rPr lang="en-US" b="0" i="0" u="none" strike="noStrike" kern="100" baseline="0" dirty="0">
                <a:solidFill>
                  <a:srgbClr val="4D4D4F"/>
                </a:solidFill>
                <a:latin typeface="Arial" panose="020B0604020202020204" pitchFamily="34" charset="0"/>
              </a:rPr>
              <a:t>Anticipated Request from Utilities:</a:t>
            </a:r>
          </a:p>
          <a:p>
            <a:pPr marR="0" lvl="1" rtl="0"/>
            <a:r>
              <a:rPr lang="en-US" b="0" i="0" u="none" strike="noStrike" kern="100" baseline="0" dirty="0">
                <a:solidFill>
                  <a:srgbClr val="4D4D4F"/>
                </a:solidFill>
                <a:latin typeface="Arial" panose="020B0604020202020204" pitchFamily="34" charset="0"/>
              </a:rPr>
              <a:t>Provide Existing Locations</a:t>
            </a:r>
          </a:p>
          <a:p>
            <a:pPr marR="0" lvl="1" rtl="0"/>
            <a:r>
              <a:rPr lang="en-US" b="0" i="0" u="none" strike="noStrike" kern="100" baseline="0" dirty="0">
                <a:solidFill>
                  <a:srgbClr val="4D4D4F"/>
                </a:solidFill>
                <a:latin typeface="Arial" panose="020B0604020202020204" pitchFamily="34" charset="0"/>
              </a:rPr>
              <a:t>Coordination with NDOT</a:t>
            </a:r>
          </a:p>
          <a:p>
            <a:pPr marR="0" lvl="0" rtl="0"/>
            <a:r>
              <a:rPr lang="en-US" b="0" i="0" u="none" strike="noStrike" kern="100" baseline="0" dirty="0">
                <a:solidFill>
                  <a:srgbClr val="4D4D4F"/>
                </a:solidFill>
                <a:latin typeface="Arial" panose="020B0604020202020204" pitchFamily="34" charset="0"/>
              </a:rPr>
              <a:t>Additional Information:</a:t>
            </a:r>
          </a:p>
          <a:p>
            <a:pPr marR="0" lvl="1" rtl="0"/>
            <a:r>
              <a:rPr lang="en-US" b="0" i="0" u="none" strike="noStrike" kern="100" baseline="0" dirty="0">
                <a:solidFill>
                  <a:srgbClr val="4D4D4F"/>
                </a:solidFill>
                <a:latin typeface="Arial" panose="020B0604020202020204" pitchFamily="34" charset="0"/>
              </a:rPr>
              <a:t>No K-Sheets Required</a:t>
            </a:r>
          </a:p>
          <a:p>
            <a:pPr marR="0" lvl="1" rtl="0"/>
            <a:r>
              <a:rPr lang="en-US" b="0" i="0" u="none" strike="noStrike" kern="100" baseline="0" dirty="0">
                <a:solidFill>
                  <a:srgbClr val="4D4D4F"/>
                </a:solidFill>
                <a:latin typeface="Arial" panose="020B0604020202020204" pitchFamily="34" charset="0"/>
              </a:rPr>
              <a:t>No Special Provisions Required</a:t>
            </a:r>
          </a:p>
          <a:p>
            <a:pPr marR="0" lvl="0" rtl="0"/>
            <a:r>
              <a:rPr lang="en-US" b="0" i="0" u="none" strike="noStrike" kern="100" baseline="0" dirty="0">
                <a:solidFill>
                  <a:srgbClr val="4D4D4F"/>
                </a:solidFill>
                <a:latin typeface="Arial" panose="020B0604020202020204" pitchFamily="34" charset="0"/>
              </a:rPr>
              <a:t>Utilities Involved: </a:t>
            </a:r>
          </a:p>
          <a:p>
            <a:pPr marR="0" lvl="1" rtl="0"/>
            <a:r>
              <a:rPr lang="en-US" b="0" i="0" u="none" strike="noStrike" kern="100" baseline="0" dirty="0">
                <a:solidFill>
                  <a:srgbClr val="4D4D4F"/>
                </a:solidFill>
                <a:latin typeface="Arial" panose="020B0604020202020204" pitchFamily="34" charset="0"/>
              </a:rPr>
              <a:t>Black Hills Energy, Village of Bushnell, Charter Comm. (Spectrum), Dalton Telephone Co., High West Energy, Kimball Wind LLC, City of Kimball, Lumen (CenturyLink), Rural Nebraska Healthcare Network, Cogent Comm. Inc (T-Mobile, Sprint), Tallgrass Energy</a:t>
            </a:r>
          </a:p>
        </p:txBody>
      </p:sp>
    </p:spTree>
    <p:extLst>
      <p:ext uri="{BB962C8B-B14F-4D97-AF65-F5344CB8AC3E}">
        <p14:creationId xmlns:p14="http://schemas.microsoft.com/office/powerpoint/2010/main" val="41019239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80920-B5B3-68D8-13EA-5B2D3F5C5146}"/>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Lodgepole Area Bridges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NH-80-2(115); Control No.: 51617</a:t>
            </a:r>
          </a:p>
        </p:txBody>
      </p:sp>
      <p:sp>
        <p:nvSpPr>
          <p:cNvPr id="3" name="Text Placeholder 2">
            <a:extLst>
              <a:ext uri="{FF2B5EF4-FFF2-40B4-BE49-F238E27FC236}">
                <a16:creationId xmlns:a16="http://schemas.microsoft.com/office/drawing/2014/main" id="{1A4345B8-6CD8-D075-F863-23C7025058F5}"/>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0</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Bridge Repair</a:t>
            </a:r>
          </a:p>
        </p:txBody>
      </p:sp>
      <p:pic>
        <p:nvPicPr>
          <p:cNvPr id="5" name="Picture 4" descr="A map of a road&#10;&#10;Description automatically generated">
            <a:extLst>
              <a:ext uri="{FF2B5EF4-FFF2-40B4-BE49-F238E27FC236}">
                <a16:creationId xmlns:a16="http://schemas.microsoft.com/office/drawing/2014/main" id="{F7E80445-30F6-336D-3795-EE0018EE6F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327839051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3CAFB-9DC5-0BCE-7462-5EA8ADB2F3F2}"/>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Lodgepole Area Bridges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NH-80-2(115); Control No.: 51617</a:t>
            </a:r>
          </a:p>
        </p:txBody>
      </p:sp>
      <p:sp>
        <p:nvSpPr>
          <p:cNvPr id="3" name="Text Placeholder 2">
            <a:extLst>
              <a:ext uri="{FF2B5EF4-FFF2-40B4-BE49-F238E27FC236}">
                <a16:creationId xmlns:a16="http://schemas.microsoft.com/office/drawing/2014/main" id="{91BBC6E5-83B7-CE53-32E8-C49F82408B4A}"/>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5/1/2025</a:t>
            </a:r>
          </a:p>
        </p:txBody>
      </p:sp>
    </p:spTree>
    <p:extLst>
      <p:ext uri="{BB962C8B-B14F-4D97-AF65-F5344CB8AC3E}">
        <p14:creationId xmlns:p14="http://schemas.microsoft.com/office/powerpoint/2010/main" val="5984703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188A2-CA8D-CD99-C93A-D584D41EB815}"/>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Lodgepole Area Bridges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NH-80-2(115); Control No.: 51617</a:t>
            </a:r>
          </a:p>
        </p:txBody>
      </p:sp>
      <p:sp>
        <p:nvSpPr>
          <p:cNvPr id="3" name="Text Placeholder 2">
            <a:extLst>
              <a:ext uri="{FF2B5EF4-FFF2-40B4-BE49-F238E27FC236}">
                <a16:creationId xmlns:a16="http://schemas.microsoft.com/office/drawing/2014/main" id="{E8CC1514-7053-DA8E-A6DE-1C5F11CB22FF}"/>
              </a:ext>
            </a:extLst>
          </p:cNvPr>
          <p:cNvSpPr>
            <a:spLocks noGrp="1"/>
          </p:cNvSpPr>
          <p:nvPr>
            <p:ph idx="1"/>
          </p:nvPr>
        </p:nvSpPr>
        <p:spPr/>
        <p:txBody>
          <a:bodyPr>
            <a:normAutofit fontScale="92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Bridge Repair/Replacement</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Black Hills Energy, Dalton Telephone Co., Lumen (CenturyLink), Wheatbelt PPD</a:t>
            </a:r>
          </a:p>
          <a:p>
            <a:pPr marR="0" lvl="1" rtl="0"/>
            <a:endParaRPr lang="en-US" b="0" i="0" u="none" strike="noStrike" kern="100" baseline="0">
              <a:solidFill>
                <a:srgbClr val="4D4D4F"/>
              </a:solidFill>
              <a:latin typeface="Arial" panose="020B0604020202020204" pitchFamily="34" charset="0"/>
            </a:endParaRPr>
          </a:p>
        </p:txBody>
      </p:sp>
    </p:spTree>
    <p:extLst>
      <p:ext uri="{BB962C8B-B14F-4D97-AF65-F5344CB8AC3E}">
        <p14:creationId xmlns:p14="http://schemas.microsoft.com/office/powerpoint/2010/main" val="34547219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895AC-4C34-945D-949C-F2247EC2C2DA}"/>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Scottsbluff Area Bridges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NH-71-3(128); Control No.: 51618</a:t>
            </a:r>
          </a:p>
        </p:txBody>
      </p:sp>
      <p:sp>
        <p:nvSpPr>
          <p:cNvPr id="3" name="Text Placeholder 2">
            <a:extLst>
              <a:ext uri="{FF2B5EF4-FFF2-40B4-BE49-F238E27FC236}">
                <a16:creationId xmlns:a16="http://schemas.microsoft.com/office/drawing/2014/main" id="{BD04712D-1B72-AF4D-868C-7A64CECC3090}"/>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0</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Bridge Repair</a:t>
            </a:r>
          </a:p>
        </p:txBody>
      </p:sp>
      <p:pic>
        <p:nvPicPr>
          <p:cNvPr id="5" name="Picture 4" descr="A map of a rural area&#10;&#10;Description automatically generated">
            <a:extLst>
              <a:ext uri="{FF2B5EF4-FFF2-40B4-BE49-F238E27FC236}">
                <a16:creationId xmlns:a16="http://schemas.microsoft.com/office/drawing/2014/main" id="{0B8B0335-833C-9ED9-DE15-59C250B097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3187090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33A7-9350-4580-B467-63ACCC502CF4}"/>
              </a:ext>
            </a:extLst>
          </p:cNvPr>
          <p:cNvSpPr>
            <a:spLocks noGrp="1"/>
          </p:cNvSpPr>
          <p:nvPr>
            <p:ph type="title"/>
          </p:nvPr>
        </p:nvSpPr>
        <p:spPr/>
        <p:txBody>
          <a:bodyPr/>
          <a:lstStyle/>
          <a:p>
            <a:r>
              <a:rPr lang="en-US"/>
              <a:t>Key Outcome </a:t>
            </a:r>
          </a:p>
        </p:txBody>
      </p:sp>
      <p:graphicFrame>
        <p:nvGraphicFramePr>
          <p:cNvPr id="4" name="Content Placeholder 3">
            <a:extLst>
              <a:ext uri="{FF2B5EF4-FFF2-40B4-BE49-F238E27FC236}">
                <a16:creationId xmlns:a16="http://schemas.microsoft.com/office/drawing/2014/main" id="{4E990024-06ED-8F3A-FDF0-6711E7F213FF}"/>
              </a:ext>
            </a:extLst>
          </p:cNvPr>
          <p:cNvGraphicFramePr>
            <a:graphicFrameLocks noGrp="1"/>
          </p:cNvGraphicFramePr>
          <p:nvPr>
            <p:ph idx="1"/>
          </p:nvPr>
        </p:nvGraphicFramePr>
        <p:xfrm>
          <a:off x="838200" y="2013404"/>
          <a:ext cx="10515600" cy="3766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476076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659DF-A818-E455-DBAC-D5B15AD855EF}"/>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Scottsbluff Area Bridges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NH-71-3(128); Control No.: 51618</a:t>
            </a:r>
          </a:p>
        </p:txBody>
      </p:sp>
      <p:sp>
        <p:nvSpPr>
          <p:cNvPr id="3" name="Text Placeholder 2">
            <a:extLst>
              <a:ext uri="{FF2B5EF4-FFF2-40B4-BE49-F238E27FC236}">
                <a16:creationId xmlns:a16="http://schemas.microsoft.com/office/drawing/2014/main" id="{A9BD2723-9A18-1E96-EAB5-F006711789F7}"/>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5/1/2025</a:t>
            </a:r>
          </a:p>
        </p:txBody>
      </p:sp>
    </p:spTree>
    <p:extLst>
      <p:ext uri="{BB962C8B-B14F-4D97-AF65-F5344CB8AC3E}">
        <p14:creationId xmlns:p14="http://schemas.microsoft.com/office/powerpoint/2010/main" val="39151503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41A95-EB60-B739-23BD-9E8D1432A507}"/>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Scottsbluff Area Bridges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NH-71-3(128); Control No.: 51618</a:t>
            </a:r>
          </a:p>
        </p:txBody>
      </p:sp>
      <p:sp>
        <p:nvSpPr>
          <p:cNvPr id="3" name="Text Placeholder 2">
            <a:extLst>
              <a:ext uri="{FF2B5EF4-FFF2-40B4-BE49-F238E27FC236}">
                <a16:creationId xmlns:a16="http://schemas.microsoft.com/office/drawing/2014/main" id="{EAE831C2-6A55-40E0-1DB0-80D8CD4A963F}"/>
              </a:ext>
            </a:extLst>
          </p:cNvPr>
          <p:cNvSpPr>
            <a:spLocks noGrp="1"/>
          </p:cNvSpPr>
          <p:nvPr>
            <p:ph idx="1"/>
          </p:nvPr>
        </p:nvSpPr>
        <p:spPr/>
        <p:txBody>
          <a:bodyPr>
            <a:normAutofit fontScale="775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Bridge Repair/Replacement</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Allo Comm., AT&amp;T Comm., Black Hills Energy, Charter Comm. (Spectrum), City of Gering, City of Scottsbluff, Cityof Terrytown, Gering Irrigation Dist., Kinder Morgan, Lumen (CenturyLink), Nebraska PPD, OPTK Networks (NebraskaLink), Cogent Comm. Inc (T-Mobile, Sprint), Viaero Fiber Net. (NE-CO Cell.), WAPA</a:t>
            </a:r>
          </a:p>
        </p:txBody>
      </p:sp>
    </p:spTree>
    <p:extLst>
      <p:ext uri="{BB962C8B-B14F-4D97-AF65-F5344CB8AC3E}">
        <p14:creationId xmlns:p14="http://schemas.microsoft.com/office/powerpoint/2010/main" val="24253819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08745-A380-7C0F-D9B4-7FFF2246E826}"/>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Kimball Area Bridges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NH-71-2(114); Control No.: 51620</a:t>
            </a:r>
          </a:p>
        </p:txBody>
      </p:sp>
      <p:sp>
        <p:nvSpPr>
          <p:cNvPr id="3" name="Text Placeholder 2">
            <a:extLst>
              <a:ext uri="{FF2B5EF4-FFF2-40B4-BE49-F238E27FC236}">
                <a16:creationId xmlns:a16="http://schemas.microsoft.com/office/drawing/2014/main" id="{D8136295-0F0C-1CD3-7D64-EE86DE6B3819}"/>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0</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Bridge Repair</a:t>
            </a:r>
          </a:p>
        </p:txBody>
      </p:sp>
      <p:pic>
        <p:nvPicPr>
          <p:cNvPr id="5" name="Picture 4" descr="A satellite view of a farm land&#10;&#10;Description automatically generated">
            <a:extLst>
              <a:ext uri="{FF2B5EF4-FFF2-40B4-BE49-F238E27FC236}">
                <a16:creationId xmlns:a16="http://schemas.microsoft.com/office/drawing/2014/main" id="{3568DF2B-0C3F-71E2-69D4-0509F86CD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7052325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CD3B-719D-BE3D-E8C1-D289E5D6E795}"/>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Kimball Area Bridges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NH-71-2(114); Control No.: 51620</a:t>
            </a:r>
          </a:p>
        </p:txBody>
      </p:sp>
      <p:sp>
        <p:nvSpPr>
          <p:cNvPr id="3" name="Text Placeholder 2">
            <a:extLst>
              <a:ext uri="{FF2B5EF4-FFF2-40B4-BE49-F238E27FC236}">
                <a16:creationId xmlns:a16="http://schemas.microsoft.com/office/drawing/2014/main" id="{ACE39CA9-475D-E1BC-7BB9-9B78E3D95CC8}"/>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8/29/2024</a:t>
            </a:r>
          </a:p>
          <a:p>
            <a:pPr marR="0" lvl="0" rtl="0"/>
            <a:r>
              <a:rPr lang="en-US" b="0" i="0" u="none" strike="noStrike" kern="100" baseline="0">
                <a:solidFill>
                  <a:srgbClr val="4D4D4F"/>
                </a:solidFill>
                <a:latin typeface="Arial" panose="020B0604020202020204" pitchFamily="34" charset="0"/>
              </a:rPr>
              <a:t>Construction Timing: 5/1/2025</a:t>
            </a:r>
          </a:p>
        </p:txBody>
      </p:sp>
    </p:spTree>
    <p:extLst>
      <p:ext uri="{BB962C8B-B14F-4D97-AF65-F5344CB8AC3E}">
        <p14:creationId xmlns:p14="http://schemas.microsoft.com/office/powerpoint/2010/main" val="81518463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1402A-B0BA-FE9D-A957-014D328C605D}"/>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Kimball Area Bridges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NH-71-2(114); Control No.: 51620</a:t>
            </a:r>
          </a:p>
        </p:txBody>
      </p:sp>
      <p:sp>
        <p:nvSpPr>
          <p:cNvPr id="3" name="Text Placeholder 2">
            <a:extLst>
              <a:ext uri="{FF2B5EF4-FFF2-40B4-BE49-F238E27FC236}">
                <a16:creationId xmlns:a16="http://schemas.microsoft.com/office/drawing/2014/main" id="{D0655012-E7BA-CF1F-0415-F9F6EF19B415}"/>
              </a:ext>
            </a:extLst>
          </p:cNvPr>
          <p:cNvSpPr>
            <a:spLocks noGrp="1"/>
          </p:cNvSpPr>
          <p:nvPr>
            <p:ph idx="1"/>
          </p:nvPr>
        </p:nvSpPr>
        <p:spPr/>
        <p:txBody>
          <a:bodyPr>
            <a:normAutofit fontScale="85000" lnSpcReduction="20000"/>
          </a:bodyPr>
          <a:lstStyle/>
          <a:p>
            <a:pPr marR="0" lvl="0" rtl="0"/>
            <a:r>
              <a:rPr lang="en-US" b="0" i="0" u="none" strike="noStrike" kern="100" baseline="0">
                <a:solidFill>
                  <a:srgbClr val="4D4D4F"/>
                </a:solidFill>
                <a:latin typeface="Arial" panose="020B0604020202020204" pitchFamily="34" charset="0"/>
              </a:rPr>
              <a:t>Anticipated Utilities Impact:</a:t>
            </a:r>
          </a:p>
          <a:p>
            <a:pPr marR="0" lvl="1" rtl="0"/>
            <a:r>
              <a:rPr lang="en-US" b="0" i="0" u="none" strike="noStrike" kern="100" baseline="0">
                <a:solidFill>
                  <a:srgbClr val="4D4D4F"/>
                </a:solidFill>
                <a:latin typeface="Arial" panose="020B0604020202020204" pitchFamily="34" charset="0"/>
              </a:rPr>
              <a:t>Bridge Repair/Replacement</a:t>
            </a:r>
          </a:p>
          <a:p>
            <a:pPr marR="0" lvl="0" rtl="0"/>
            <a:r>
              <a:rPr lang="en-US" b="0" i="0" u="none" strike="noStrike" kern="100" baseline="0">
                <a:solidFill>
                  <a:srgbClr val="4D4D4F"/>
                </a:solidFill>
                <a:latin typeface="Arial" panose="020B0604020202020204" pitchFamily="34" charset="0"/>
              </a:rPr>
              <a:t>Anticipated Request from Utilities:</a:t>
            </a:r>
          </a:p>
          <a:p>
            <a:pPr marR="0" lvl="1" rtl="0"/>
            <a:r>
              <a:rPr lang="en-US" b="0" i="0" u="none" strike="noStrike" kern="100" baseline="0">
                <a:solidFill>
                  <a:srgbClr val="4D4D4F"/>
                </a:solidFill>
                <a:latin typeface="Arial" panose="020B0604020202020204" pitchFamily="34" charset="0"/>
              </a:rPr>
              <a:t>Provide Existing Locations</a:t>
            </a:r>
          </a:p>
          <a:p>
            <a:pPr marR="0" lvl="1" rtl="0"/>
            <a:r>
              <a:rPr lang="en-US" b="0" i="0" u="none" strike="noStrike" kern="100" baseline="0">
                <a:solidFill>
                  <a:srgbClr val="4D4D4F"/>
                </a:solidFill>
                <a:latin typeface="Arial" panose="020B0604020202020204" pitchFamily="34" charset="0"/>
              </a:rPr>
              <a:t>Coordination with NDOT</a:t>
            </a:r>
          </a:p>
          <a:p>
            <a:pPr marR="0" lvl="0" rtl="0"/>
            <a:r>
              <a:rPr lang="en-US" b="0" i="0" u="none" strike="noStrike" kern="100" baseline="0">
                <a:solidFill>
                  <a:srgbClr val="4D4D4F"/>
                </a:solidFill>
                <a:latin typeface="Arial" panose="020B0604020202020204" pitchFamily="34" charset="0"/>
              </a:rPr>
              <a:t>Additional Information:</a:t>
            </a:r>
          </a:p>
          <a:p>
            <a:pPr marR="0" lvl="1" rtl="0"/>
            <a:r>
              <a:rPr lang="en-US" b="0" i="0" u="none" strike="noStrike" kern="100" baseline="0">
                <a:solidFill>
                  <a:srgbClr val="4D4D4F"/>
                </a:solidFill>
                <a:latin typeface="Arial" panose="020B0604020202020204" pitchFamily="34" charset="0"/>
              </a:rPr>
              <a:t>No K-Sheets Required</a:t>
            </a:r>
          </a:p>
          <a:p>
            <a:pPr marR="0" lvl="1" rtl="0"/>
            <a:r>
              <a:rPr lang="en-US" b="0" i="0" u="none" strike="noStrike" kern="100" baseline="0">
                <a:solidFill>
                  <a:srgbClr val="4D4D4F"/>
                </a:solidFill>
                <a:latin typeface="Arial" panose="020B0604020202020204" pitchFamily="34" charset="0"/>
              </a:rPr>
              <a:t>No Special Provisions Required</a:t>
            </a:r>
          </a:p>
          <a:p>
            <a:pPr marR="0" lvl="0" rtl="0"/>
            <a:r>
              <a:rPr lang="en-US" b="0" i="0" u="none" strike="noStrike" kern="100" baseline="0">
                <a:solidFill>
                  <a:srgbClr val="4D4D4F"/>
                </a:solidFill>
                <a:latin typeface="Arial" panose="020B0604020202020204" pitchFamily="34" charset="0"/>
              </a:rPr>
              <a:t>Utilities Involved: </a:t>
            </a:r>
          </a:p>
          <a:p>
            <a:pPr marR="0" lvl="1" rtl="0"/>
            <a:r>
              <a:rPr lang="en-US" b="0" i="0" u="none" strike="noStrike" kern="100" baseline="0">
                <a:solidFill>
                  <a:srgbClr val="4D4D4F"/>
                </a:solidFill>
                <a:latin typeface="Arial" panose="020B0604020202020204" pitchFamily="34" charset="0"/>
              </a:rPr>
              <a:t>Black Hills Energy, Charter Comm. (Spectrum), City of Kimball, Dalton Telephone Co., Great Plains Comm., Lumen (CenturyLink), OPTK Networks (NebraskaLink), Cogent Comm. Inc (T-Mobile, Sprint), Viaero Fiber Net. (NE-CO Cell.)</a:t>
            </a:r>
          </a:p>
        </p:txBody>
      </p:sp>
    </p:spTree>
    <p:extLst>
      <p:ext uri="{BB962C8B-B14F-4D97-AF65-F5344CB8AC3E}">
        <p14:creationId xmlns:p14="http://schemas.microsoft.com/office/powerpoint/2010/main" val="23566898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CAB8C-D771-3D55-6022-45CD81BDE439}"/>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 </a:t>
            </a:r>
            <a:r>
              <a:rPr lang="en-US" sz="2700" b="0" i="0" u="none" strike="noStrike" kern="100" baseline="0" dirty="0" err="1">
                <a:solidFill>
                  <a:srgbClr val="00485F"/>
                </a:solidFill>
                <a:latin typeface="Arial Black" panose="020B0A04020102020204" pitchFamily="34" charset="0"/>
              </a:rPr>
              <a:t>Jct</a:t>
            </a:r>
            <a:r>
              <a:rPr lang="en-US" sz="2700" b="0" i="0" u="none" strike="noStrike" kern="100" baseline="0" dirty="0">
                <a:solidFill>
                  <a:srgbClr val="00485F"/>
                </a:solidFill>
                <a:latin typeface="Arial Black" panose="020B0A04020102020204" pitchFamily="34" charset="0"/>
              </a:rPr>
              <a:t> US-385 - Chadron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NH-20-1(150); Control No.: 51616</a:t>
            </a:r>
          </a:p>
        </p:txBody>
      </p:sp>
      <p:sp>
        <p:nvSpPr>
          <p:cNvPr id="3" name="Text Placeholder 2">
            <a:extLst>
              <a:ext uri="{FF2B5EF4-FFF2-40B4-BE49-F238E27FC236}">
                <a16:creationId xmlns:a16="http://schemas.microsoft.com/office/drawing/2014/main" id="{70045D2D-D638-01DA-B4FE-5F9C9997F07A}"/>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3.11</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Full Depth Pavement</a:t>
            </a:r>
          </a:p>
          <a:p>
            <a:pPr marR="0" lvl="1" rtl="0"/>
            <a:r>
              <a:rPr lang="en-US" b="0" i="0" u="none" strike="noStrike" kern="100" baseline="0">
                <a:solidFill>
                  <a:srgbClr val="4D4D4F"/>
                </a:solidFill>
                <a:latin typeface="Arial" panose="020B0604020202020204" pitchFamily="34" charset="0"/>
              </a:rPr>
              <a:t>Culvert Extension/Replace</a:t>
            </a:r>
          </a:p>
        </p:txBody>
      </p:sp>
      <p:pic>
        <p:nvPicPr>
          <p:cNvPr id="5" name="Picture 4" descr="A map of a city&#10;&#10;Description automatically generated">
            <a:extLst>
              <a:ext uri="{FF2B5EF4-FFF2-40B4-BE49-F238E27FC236}">
                <a16:creationId xmlns:a16="http://schemas.microsoft.com/office/drawing/2014/main" id="{15F81B27-BF78-BFAD-E460-B303DCEB44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3644550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BB91A0-AE24-4B41-B52C-2FB3A4D2193B}"/>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 </a:t>
            </a:r>
            <a:r>
              <a:rPr lang="en-US" sz="2700" b="0" i="0" u="none" strike="noStrike" kern="100" baseline="0" dirty="0" err="1">
                <a:solidFill>
                  <a:srgbClr val="00485F"/>
                </a:solidFill>
                <a:latin typeface="Arial Black" panose="020B0A04020102020204" pitchFamily="34" charset="0"/>
              </a:rPr>
              <a:t>Jct</a:t>
            </a:r>
            <a:r>
              <a:rPr lang="en-US" sz="2700" b="0" i="0" u="none" strike="noStrike" kern="100" baseline="0" dirty="0">
                <a:solidFill>
                  <a:srgbClr val="00485F"/>
                </a:solidFill>
                <a:latin typeface="Arial Black" panose="020B0A04020102020204" pitchFamily="34" charset="0"/>
              </a:rPr>
              <a:t> US-385 - Chadron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NH-20-1(150); Control No.: 51616</a:t>
            </a:r>
          </a:p>
        </p:txBody>
      </p:sp>
      <p:sp>
        <p:nvSpPr>
          <p:cNvPr id="3" name="Text Placeholder 2">
            <a:extLst>
              <a:ext uri="{FF2B5EF4-FFF2-40B4-BE49-F238E27FC236}">
                <a16:creationId xmlns:a16="http://schemas.microsoft.com/office/drawing/2014/main" id="{E7723302-81B3-9BCC-5998-D130C3F6818A}"/>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In Progress</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11/7/2024</a:t>
            </a:r>
          </a:p>
          <a:p>
            <a:pPr marR="0" lvl="0" rtl="0"/>
            <a:r>
              <a:rPr lang="en-US" b="0" i="0" u="none" strike="noStrike" kern="100" baseline="0">
                <a:solidFill>
                  <a:srgbClr val="4D4D4F"/>
                </a:solidFill>
                <a:latin typeface="Arial" panose="020B0604020202020204" pitchFamily="34" charset="0"/>
              </a:rPr>
              <a:t>Construction Timing: 7/1/2025</a:t>
            </a:r>
          </a:p>
        </p:txBody>
      </p:sp>
    </p:spTree>
    <p:extLst>
      <p:ext uri="{BB962C8B-B14F-4D97-AF65-F5344CB8AC3E}">
        <p14:creationId xmlns:p14="http://schemas.microsoft.com/office/powerpoint/2010/main" val="304251727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2CECF-EFF7-BBF1-C236-D30F0CCEDC4D}"/>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W </a:t>
            </a:r>
            <a:r>
              <a:rPr lang="en-US" sz="2700" b="0" i="0" u="none" strike="noStrike" kern="100" baseline="0" dirty="0" err="1">
                <a:solidFill>
                  <a:srgbClr val="00485F"/>
                </a:solidFill>
                <a:latin typeface="Arial Black" panose="020B0A04020102020204" pitchFamily="34" charset="0"/>
              </a:rPr>
              <a:t>Jct</a:t>
            </a:r>
            <a:r>
              <a:rPr lang="en-US" sz="2700" b="0" i="0" u="none" strike="noStrike" kern="100" baseline="0" dirty="0">
                <a:solidFill>
                  <a:srgbClr val="00485F"/>
                </a:solidFill>
                <a:latin typeface="Arial Black" panose="020B0A04020102020204" pitchFamily="34" charset="0"/>
              </a:rPr>
              <a:t> US-385 - Chadron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NH-20-1(150); Control No.: 51616</a:t>
            </a:r>
          </a:p>
        </p:txBody>
      </p:sp>
      <p:sp>
        <p:nvSpPr>
          <p:cNvPr id="3" name="Text Placeholder 2">
            <a:extLst>
              <a:ext uri="{FF2B5EF4-FFF2-40B4-BE49-F238E27FC236}">
                <a16:creationId xmlns:a16="http://schemas.microsoft.com/office/drawing/2014/main" id="{944E678F-A82B-BB9A-DBF8-42347DB44652}"/>
              </a:ext>
            </a:extLst>
          </p:cNvPr>
          <p:cNvSpPr>
            <a:spLocks noGrp="1"/>
          </p:cNvSpPr>
          <p:nvPr>
            <p:ph idx="1"/>
          </p:nvPr>
        </p:nvSpPr>
        <p:spPr/>
        <p:txBody>
          <a:bodyPr>
            <a:normAutofit fontScale="70000" lnSpcReduction="20000"/>
          </a:bodyPr>
          <a:lstStyle/>
          <a:p>
            <a:pPr marR="0" lvl="0" rtl="0"/>
            <a:r>
              <a:rPr lang="en-US" b="0" i="0" u="none" strike="noStrike" kern="100" baseline="0" dirty="0">
                <a:solidFill>
                  <a:srgbClr val="4D4D4F"/>
                </a:solidFill>
                <a:latin typeface="Arial" panose="020B0604020202020204" pitchFamily="34" charset="0"/>
              </a:rPr>
              <a:t>Anticipated Utilities Impact:</a:t>
            </a:r>
          </a:p>
          <a:p>
            <a:pPr marR="0" lvl="1" rtl="0"/>
            <a:r>
              <a:rPr lang="en-US" b="0" i="0" u="none" strike="noStrike" kern="100" baseline="0" dirty="0">
                <a:solidFill>
                  <a:srgbClr val="4D4D4F"/>
                </a:solidFill>
                <a:latin typeface="Arial" panose="020B0604020202020204" pitchFamily="34" charset="0"/>
              </a:rPr>
              <a:t>Culvert Extension/Replacement</a:t>
            </a:r>
          </a:p>
          <a:p>
            <a:pPr marR="0" lvl="1" rtl="0"/>
            <a:r>
              <a:rPr lang="en-US" b="0" i="0" u="none" strike="noStrike" kern="100" baseline="0" dirty="0">
                <a:solidFill>
                  <a:srgbClr val="4D4D4F"/>
                </a:solidFill>
                <a:latin typeface="Arial" panose="020B0604020202020204" pitchFamily="34" charset="0"/>
              </a:rPr>
              <a:t>New ROW</a:t>
            </a:r>
          </a:p>
          <a:p>
            <a:pPr marR="0" lvl="1" rtl="0"/>
            <a:r>
              <a:rPr lang="en-US" b="0" i="0" u="none" strike="noStrike" kern="100" baseline="0" dirty="0">
                <a:solidFill>
                  <a:srgbClr val="4D4D4F"/>
                </a:solidFill>
                <a:latin typeface="Arial" panose="020B0604020202020204" pitchFamily="34" charset="0"/>
              </a:rPr>
              <a:t>Lighting</a:t>
            </a:r>
          </a:p>
          <a:p>
            <a:pPr marR="0" lvl="0" rtl="0"/>
            <a:r>
              <a:rPr lang="en-US" b="0" i="0" u="none" strike="noStrike" kern="100" baseline="0" dirty="0">
                <a:solidFill>
                  <a:srgbClr val="4D4D4F"/>
                </a:solidFill>
                <a:latin typeface="Arial" panose="020B0604020202020204" pitchFamily="34" charset="0"/>
              </a:rPr>
              <a:t>Anticipated Request from Utilities:</a:t>
            </a:r>
          </a:p>
          <a:p>
            <a:pPr marR="0" lvl="1" rtl="0"/>
            <a:r>
              <a:rPr lang="en-US" b="0" i="0" u="none" strike="noStrike" kern="100" baseline="0" dirty="0">
                <a:solidFill>
                  <a:srgbClr val="4D4D4F"/>
                </a:solidFill>
                <a:latin typeface="Arial" panose="020B0604020202020204" pitchFamily="34" charset="0"/>
              </a:rPr>
              <a:t>Provide Existing Locations</a:t>
            </a:r>
          </a:p>
          <a:p>
            <a:pPr marR="0" lvl="1" rtl="0"/>
            <a:r>
              <a:rPr lang="en-US" b="0" i="0" u="none" strike="noStrike" kern="100" baseline="0" dirty="0">
                <a:solidFill>
                  <a:srgbClr val="4D4D4F"/>
                </a:solidFill>
                <a:latin typeface="Arial" panose="020B0604020202020204" pitchFamily="34" charset="0"/>
              </a:rPr>
              <a:t>Coordination with NDOT</a:t>
            </a:r>
          </a:p>
          <a:p>
            <a:pPr marR="0" lvl="0" rtl="0"/>
            <a:r>
              <a:rPr lang="en-US" b="0" i="0" u="none" strike="noStrike" kern="100" baseline="0" dirty="0">
                <a:solidFill>
                  <a:srgbClr val="4D4D4F"/>
                </a:solidFill>
                <a:latin typeface="Arial" panose="020B0604020202020204" pitchFamily="34" charset="0"/>
              </a:rPr>
              <a:t>Additional Information:</a:t>
            </a:r>
          </a:p>
          <a:p>
            <a:pPr marR="0" lvl="1" rtl="0"/>
            <a:r>
              <a:rPr lang="en-US" b="0" i="0" u="none" strike="noStrike" kern="100" baseline="0" dirty="0">
                <a:solidFill>
                  <a:srgbClr val="4D4D4F"/>
                </a:solidFill>
                <a:latin typeface="Arial" panose="020B0604020202020204" pitchFamily="34" charset="0"/>
              </a:rPr>
              <a:t>No K-Sheets Required</a:t>
            </a:r>
          </a:p>
          <a:p>
            <a:pPr marR="0" lvl="1" rtl="0"/>
            <a:r>
              <a:rPr lang="en-US" b="0" i="0" u="none" strike="noStrike" kern="100" baseline="0" dirty="0">
                <a:solidFill>
                  <a:srgbClr val="4D4D4F"/>
                </a:solidFill>
                <a:latin typeface="Arial" panose="020B0604020202020204" pitchFamily="34" charset="0"/>
              </a:rPr>
              <a:t>Special Provisions TBD</a:t>
            </a:r>
          </a:p>
          <a:p>
            <a:pPr marR="0" lvl="0" rtl="0"/>
            <a:r>
              <a:rPr lang="en-US" b="0" i="0" u="none" strike="noStrike" kern="100" baseline="0" dirty="0">
                <a:solidFill>
                  <a:srgbClr val="4D4D4F"/>
                </a:solidFill>
                <a:latin typeface="Arial" panose="020B0604020202020204" pitchFamily="34" charset="0"/>
              </a:rPr>
              <a:t>Utilities Involved: </a:t>
            </a:r>
          </a:p>
          <a:p>
            <a:pPr marR="0" lvl="1" rtl="0"/>
            <a:r>
              <a:rPr lang="en-US" b="0" i="0" u="none" strike="noStrike" kern="100" baseline="0" dirty="0">
                <a:solidFill>
                  <a:srgbClr val="4D4D4F"/>
                </a:solidFill>
                <a:latin typeface="Arial" panose="020B0604020202020204" pitchFamily="34" charset="0"/>
              </a:rPr>
              <a:t>Black Hills Energy, Charter Comm., City of Chadron, Dawes County 911, Great Plains Comm. , Lumen (CenturyLink), Mobius Comm., Nebraska PPD, OPTK Networks (</a:t>
            </a:r>
            <a:r>
              <a:rPr lang="en-US" b="0" i="0" u="none" strike="noStrike" kern="100" baseline="0" dirty="0" err="1">
                <a:solidFill>
                  <a:srgbClr val="4D4D4F"/>
                </a:solidFill>
                <a:latin typeface="Arial" panose="020B0604020202020204" pitchFamily="34" charset="0"/>
              </a:rPr>
              <a:t>NebraskaLink</a:t>
            </a:r>
            <a:r>
              <a:rPr lang="en-US" b="0" i="0" u="none" strike="noStrike" kern="100" baseline="0" dirty="0">
                <a:solidFill>
                  <a:srgbClr val="4D4D4F"/>
                </a:solidFill>
                <a:latin typeface="Arial" panose="020B0604020202020204" pitchFamily="34" charset="0"/>
              </a:rPr>
              <a:t>), Rural Nebraska Healthcare</a:t>
            </a:r>
          </a:p>
        </p:txBody>
      </p:sp>
    </p:spTree>
    <p:extLst>
      <p:ext uri="{BB962C8B-B14F-4D97-AF65-F5344CB8AC3E}">
        <p14:creationId xmlns:p14="http://schemas.microsoft.com/office/powerpoint/2010/main" val="10719099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5E1D3-1A12-78AD-2AD3-8B00DC72D4EA}"/>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Lakeside East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NH-2-1(128); Control No.: 51646</a:t>
            </a:r>
          </a:p>
        </p:txBody>
      </p:sp>
      <p:sp>
        <p:nvSpPr>
          <p:cNvPr id="3" name="Text Placeholder 2">
            <a:extLst>
              <a:ext uri="{FF2B5EF4-FFF2-40B4-BE49-F238E27FC236}">
                <a16:creationId xmlns:a16="http://schemas.microsoft.com/office/drawing/2014/main" id="{8BDCD711-7B11-B843-DF63-3D0B4E6B4489}"/>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Project Length: 10.55</a:t>
            </a:r>
          </a:p>
          <a:p>
            <a:pPr marR="0" lvl="0" rtl="0"/>
            <a:r>
              <a:rPr lang="en-US" b="0" i="0" u="none" strike="noStrike" kern="100" baseline="0">
                <a:solidFill>
                  <a:srgbClr val="4D4D4F"/>
                </a:solidFill>
                <a:latin typeface="Arial" panose="020B0604020202020204" pitchFamily="34" charset="0"/>
              </a:rPr>
              <a:t>Scope of Work:</a:t>
            </a:r>
          </a:p>
          <a:p>
            <a:pPr marR="0" lvl="1" rtl="0"/>
            <a:r>
              <a:rPr lang="en-US" b="0" i="0" u="none" strike="noStrike" kern="100" baseline="0">
                <a:solidFill>
                  <a:srgbClr val="4D4D4F"/>
                </a:solidFill>
                <a:latin typeface="Arial" panose="020B0604020202020204" pitchFamily="34" charset="0"/>
              </a:rPr>
              <a:t>Resurfacing</a:t>
            </a:r>
          </a:p>
          <a:p>
            <a:pPr marR="0" lvl="1" rtl="0"/>
            <a:r>
              <a:rPr lang="en-US" b="0" i="0" u="none" strike="noStrike" kern="100" baseline="0">
                <a:solidFill>
                  <a:srgbClr val="4D4D4F"/>
                </a:solidFill>
                <a:latin typeface="Arial" panose="020B0604020202020204" pitchFamily="34" charset="0"/>
              </a:rPr>
              <a:t>Pavement Repairs</a:t>
            </a:r>
          </a:p>
          <a:p>
            <a:pPr marR="0" lvl="1" rtl="0"/>
            <a:r>
              <a:rPr lang="en-US" b="0" i="0" u="none" strike="noStrike" kern="100" baseline="0">
                <a:solidFill>
                  <a:srgbClr val="4D4D4F"/>
                </a:solidFill>
                <a:latin typeface="Arial" panose="020B0604020202020204" pitchFamily="34" charset="0"/>
              </a:rPr>
              <a:t>Shoulder Work</a:t>
            </a:r>
          </a:p>
        </p:txBody>
      </p:sp>
      <p:pic>
        <p:nvPicPr>
          <p:cNvPr id="5" name="Picture 4" descr="A map of a river&#10;&#10;Description automatically generated with medium confidence">
            <a:extLst>
              <a:ext uri="{FF2B5EF4-FFF2-40B4-BE49-F238E27FC236}">
                <a16:creationId xmlns:a16="http://schemas.microsoft.com/office/drawing/2014/main" id="{2FE37957-C6A2-AC83-A9FA-5B48D814FD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2013404"/>
            <a:ext cx="4572000" cy="3657600"/>
          </a:xfrm>
          <a:prstGeom prst="rect">
            <a:avLst/>
          </a:prstGeom>
        </p:spPr>
      </p:pic>
    </p:spTree>
    <p:extLst>
      <p:ext uri="{BB962C8B-B14F-4D97-AF65-F5344CB8AC3E}">
        <p14:creationId xmlns:p14="http://schemas.microsoft.com/office/powerpoint/2010/main" val="86911875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BEC8-4591-B750-FB27-44D97E15444C}"/>
              </a:ext>
            </a:extLst>
          </p:cNvPr>
          <p:cNvSpPr>
            <a:spLocks noGrp="1"/>
          </p:cNvSpPr>
          <p:nvPr>
            <p:ph type="title"/>
          </p:nvPr>
        </p:nvSpPr>
        <p:spPr/>
        <p:txBody>
          <a:bodyPr>
            <a:normAutofit/>
          </a:bodyPr>
          <a:lstStyle/>
          <a:p>
            <a:pPr marR="0" rtl="0"/>
            <a:r>
              <a:rPr lang="en-US" sz="2700" b="0" i="0" u="none" strike="noStrike" kern="100" baseline="0" dirty="0">
                <a:solidFill>
                  <a:srgbClr val="00485F"/>
                </a:solidFill>
                <a:latin typeface="Arial Black" panose="020B0A04020102020204" pitchFamily="34" charset="0"/>
              </a:rPr>
              <a:t>Lakeside East (MS) </a:t>
            </a:r>
            <a:br>
              <a:rPr lang="en-US" sz="2700" b="0" i="0" u="none" strike="noStrike" kern="100" baseline="0" dirty="0">
                <a:solidFill>
                  <a:srgbClr val="00485F"/>
                </a:solidFill>
                <a:latin typeface="Arial Black" panose="020B0A04020102020204" pitchFamily="34" charset="0"/>
              </a:rPr>
            </a:br>
            <a:r>
              <a:rPr lang="en-US" sz="2700" b="0" i="0" u="none" strike="noStrike" kern="100" baseline="0" dirty="0">
                <a:solidFill>
                  <a:srgbClr val="00485F"/>
                </a:solidFill>
                <a:latin typeface="Arial Black" panose="020B0A04020102020204" pitchFamily="34" charset="0"/>
              </a:rPr>
              <a:t>Project No.: NH-2-1(128); Control No.: 51646</a:t>
            </a:r>
          </a:p>
        </p:txBody>
      </p:sp>
      <p:sp>
        <p:nvSpPr>
          <p:cNvPr id="3" name="Text Placeholder 2">
            <a:extLst>
              <a:ext uri="{FF2B5EF4-FFF2-40B4-BE49-F238E27FC236}">
                <a16:creationId xmlns:a16="http://schemas.microsoft.com/office/drawing/2014/main" id="{3A5DD585-2A96-91BC-B122-D788CD98BDA2}"/>
              </a:ext>
            </a:extLst>
          </p:cNvPr>
          <p:cNvSpPr>
            <a:spLocks noGrp="1"/>
          </p:cNvSpPr>
          <p:nvPr>
            <p:ph idx="1"/>
          </p:nvPr>
        </p:nvSpPr>
        <p:spPr/>
        <p:txBody>
          <a:bodyPr/>
          <a:lstStyle/>
          <a:p>
            <a:pPr marR="0" lvl="0" rtl="0"/>
            <a:r>
              <a:rPr lang="en-US" b="0" i="0" u="none" strike="noStrike" kern="100" baseline="0">
                <a:solidFill>
                  <a:srgbClr val="4D4D4F"/>
                </a:solidFill>
                <a:latin typeface="Arial" panose="020B0604020202020204" pitchFamily="34" charset="0"/>
              </a:rPr>
              <a:t>Status: Design</a:t>
            </a:r>
          </a:p>
          <a:p>
            <a:pPr marR="0" lvl="0" rtl="0"/>
            <a:r>
              <a:rPr lang="en-US" b="0" i="0" u="none" strike="noStrike" kern="100" baseline="0">
                <a:solidFill>
                  <a:srgbClr val="4D4D4F"/>
                </a:solidFill>
                <a:latin typeface="Arial" panose="020B0604020202020204" pitchFamily="34" charset="0"/>
              </a:rPr>
              <a:t>Right-of-Way: Not Required</a:t>
            </a:r>
          </a:p>
          <a:p>
            <a:pPr marR="0" lvl="0" rtl="0"/>
            <a:r>
              <a:rPr lang="en-US" b="0" i="0" u="none" strike="noStrike" kern="100" baseline="0">
                <a:solidFill>
                  <a:srgbClr val="4D4D4F"/>
                </a:solidFill>
                <a:latin typeface="Arial" panose="020B0604020202020204" pitchFamily="34" charset="0"/>
              </a:rPr>
              <a:t>Traffic Impacts:</a:t>
            </a:r>
          </a:p>
          <a:p>
            <a:pPr marR="0" lvl="1" rtl="0"/>
            <a:r>
              <a:rPr lang="en-US" b="0" i="0" u="none" strike="noStrike" kern="100" baseline="0">
                <a:solidFill>
                  <a:srgbClr val="4D4D4F"/>
                </a:solidFill>
                <a:latin typeface="Arial" panose="020B0604020202020204" pitchFamily="34" charset="0"/>
              </a:rPr>
              <a:t>Phase Traffic Control</a:t>
            </a:r>
          </a:p>
          <a:p>
            <a:pPr marR="0" lvl="0" rtl="0"/>
            <a:r>
              <a:rPr lang="en-US" b="0" i="0" u="none" strike="noStrike" kern="100" baseline="0">
                <a:solidFill>
                  <a:srgbClr val="4D4D4F"/>
                </a:solidFill>
                <a:latin typeface="Arial" panose="020B0604020202020204" pitchFamily="34" charset="0"/>
              </a:rPr>
              <a:t>Letting Date: 3/6/2025</a:t>
            </a:r>
          </a:p>
          <a:p>
            <a:pPr marR="0" lvl="0" rtl="0"/>
            <a:r>
              <a:rPr lang="en-US" b="0" i="0" u="none" strike="noStrike" kern="100" baseline="0">
                <a:solidFill>
                  <a:srgbClr val="4D4D4F"/>
                </a:solidFill>
                <a:latin typeface="Arial" panose="020B0604020202020204" pitchFamily="34" charset="0"/>
              </a:rPr>
              <a:t>Construction Timing: 5/1/2025</a:t>
            </a:r>
          </a:p>
        </p:txBody>
      </p:sp>
    </p:spTree>
    <p:extLst>
      <p:ext uri="{BB962C8B-B14F-4D97-AF65-F5344CB8AC3E}">
        <p14:creationId xmlns:p14="http://schemas.microsoft.com/office/powerpoint/2010/main" val="2104941788"/>
      </p:ext>
    </p:extLst>
  </p:cSld>
  <p:clrMapOvr>
    <a:masterClrMapping/>
  </p:clrMapOvr>
</p:sld>
</file>

<file path=ppt/theme/theme1.xml><?xml version="1.0" encoding="utf-8"?>
<a:theme xmlns:a="http://schemas.openxmlformats.org/drawingml/2006/main" name="Office Theme">
  <a:themeElements>
    <a:clrScheme name="NE Dept of Transportation">
      <a:dk1>
        <a:srgbClr val="44546A"/>
      </a:dk1>
      <a:lt1>
        <a:srgbClr val="FFFFFF"/>
      </a:lt1>
      <a:dk2>
        <a:srgbClr val="4D4D4F"/>
      </a:dk2>
      <a:lt2>
        <a:srgbClr val="B9C8D3"/>
      </a:lt2>
      <a:accent1>
        <a:srgbClr val="BABF33"/>
      </a:accent1>
      <a:accent2>
        <a:srgbClr val="FFC843"/>
      </a:accent2>
      <a:accent3>
        <a:srgbClr val="BB1F53"/>
      </a:accent3>
      <a:accent4>
        <a:srgbClr val="FFC000"/>
      </a:accent4>
      <a:accent5>
        <a:srgbClr val="00607F"/>
      </a:accent5>
      <a:accent6>
        <a:srgbClr val="B9C8D3"/>
      </a:accent6>
      <a:hlink>
        <a:srgbClr val="0563C1"/>
      </a:hlink>
      <a:folHlink>
        <a:srgbClr val="BB1F5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OT_Template.pptx" id="{C72FA9DE-9F9B-4F2C-B1F1-ED950E7A0744}" vid="{7F328668-8292-4104-9673-B899E47508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a5c2b15-c4c3-48e7-86f0-4cde07e6fb56">
      <UserInfo>
        <DisplayName>Veldhouse, Kristen</DisplayName>
        <AccountId>11</AccountId>
        <AccountType/>
      </UserInfo>
      <UserInfo>
        <DisplayName>Thompson, Wendy</DisplayName>
        <AccountId>117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567F865EC1DA945B4480C76C1C91858" ma:contentTypeVersion="5" ma:contentTypeDescription="Create a new document." ma:contentTypeScope="" ma:versionID="4202db37e285d3df4bca236ba0d372e5">
  <xsd:schema xmlns:xsd="http://www.w3.org/2001/XMLSchema" xmlns:xs="http://www.w3.org/2001/XMLSchema" xmlns:p="http://schemas.microsoft.com/office/2006/metadata/properties" xmlns:ns2="a8ffa3c5-b156-4d3f-9550-2599bc367b7d" xmlns:ns3="5a5c2b15-c4c3-48e7-86f0-4cde07e6fb56" targetNamespace="http://schemas.microsoft.com/office/2006/metadata/properties" ma:root="true" ma:fieldsID="41debcb8161a74806e4dc4c98d87aa35" ns2:_="" ns3:_="">
    <xsd:import namespace="a8ffa3c5-b156-4d3f-9550-2599bc367b7d"/>
    <xsd:import namespace="5a5c2b15-c4c3-48e7-86f0-4cde07e6fb5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ffa3c5-b156-4d3f-9550-2599bc367b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a5c2b15-c4c3-48e7-86f0-4cde07e6fb56"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CF4A16-E3BB-45D2-852D-7111ADDFE8F7}">
  <ds:schemaRefs>
    <ds:schemaRef ds:uri="http://schemas.microsoft.com/sharepoint/v3/contenttype/forms"/>
  </ds:schemaRefs>
</ds:datastoreItem>
</file>

<file path=customXml/itemProps2.xml><?xml version="1.0" encoding="utf-8"?>
<ds:datastoreItem xmlns:ds="http://schemas.openxmlformats.org/officeDocument/2006/customXml" ds:itemID="{920668AC-C97E-479C-98F2-B0AD5A3532D0}">
  <ds:schemaRefs>
    <ds:schemaRef ds:uri="http://schemas.microsoft.com/office/2006/documentManagement/types"/>
    <ds:schemaRef ds:uri="http://schemas.microsoft.com/office/2006/metadata/properties"/>
    <ds:schemaRef ds:uri="http://purl.org/dc/elements/1.1/"/>
    <ds:schemaRef ds:uri="http://schemas.microsoft.com/office/infopath/2007/PartnerControls"/>
    <ds:schemaRef ds:uri="5a5c2b15-c4c3-48e7-86f0-4cde07e6fb56"/>
    <ds:schemaRef ds:uri="a8ffa3c5-b156-4d3f-9550-2599bc367b7d"/>
    <ds:schemaRef ds:uri="http://www.w3.org/XML/1998/namespace"/>
    <ds:schemaRef ds:uri="http://schemas.openxmlformats.org/package/2006/metadata/core-properties"/>
    <ds:schemaRef ds:uri="http://purl.org/dc/dcmitype/"/>
    <ds:schemaRef ds:uri="http://purl.org/dc/terms/"/>
  </ds:schemaRefs>
</ds:datastoreItem>
</file>

<file path=customXml/itemProps3.xml><?xml version="1.0" encoding="utf-8"?>
<ds:datastoreItem xmlns:ds="http://schemas.openxmlformats.org/officeDocument/2006/customXml" ds:itemID="{621BAC93-57B5-4824-9313-B362305A1B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ffa3c5-b156-4d3f-9550-2599bc367b7d"/>
    <ds:schemaRef ds:uri="5a5c2b15-c4c3-48e7-86f0-4cde07e6fb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NDOT-Presentation_TEMPLATE_Wide</Template>
  <TotalTime>197</TotalTime>
  <Words>5468</Words>
  <Application>Microsoft Office PowerPoint</Application>
  <PresentationFormat>Widescreen</PresentationFormat>
  <Paragraphs>999</Paragraphs>
  <Slides>128</Slides>
  <Notes>32</Notes>
  <HiddenSlides>0</HiddenSlides>
  <MMClips>0</MMClips>
  <ScaleCrop>false</ScaleCrop>
  <HeadingPairs>
    <vt:vector size="4" baseType="variant">
      <vt:variant>
        <vt:lpstr>Theme</vt:lpstr>
      </vt:variant>
      <vt:variant>
        <vt:i4>1</vt:i4>
      </vt:variant>
      <vt:variant>
        <vt:lpstr>Slide Titles</vt:lpstr>
      </vt:variant>
      <vt:variant>
        <vt:i4>128</vt:i4>
      </vt:variant>
    </vt:vector>
  </HeadingPairs>
  <TitlesOfParts>
    <vt:vector size="129" baseType="lpstr">
      <vt:lpstr>Office Theme</vt:lpstr>
      <vt:lpstr>District Utility Program Meeting</vt:lpstr>
      <vt:lpstr>PowerPoint Presentation</vt:lpstr>
      <vt:lpstr>This meeting is being recorded</vt:lpstr>
      <vt:lpstr>Welcome</vt:lpstr>
      <vt:lpstr>Agenda</vt:lpstr>
      <vt:lpstr>Introductions</vt:lpstr>
      <vt:lpstr>Introduce Yourself</vt:lpstr>
      <vt:lpstr>Utility Program Updates</vt:lpstr>
      <vt:lpstr>Key Outcome </vt:lpstr>
      <vt:lpstr>Improvement Emphasis</vt:lpstr>
      <vt:lpstr>Ndot utility section</vt:lpstr>
      <vt:lpstr>Utilities Organization Structure</vt:lpstr>
      <vt:lpstr>Program level updates</vt:lpstr>
      <vt:lpstr>Accommodation Policy</vt:lpstr>
      <vt:lpstr>Accommodation Policy</vt:lpstr>
      <vt:lpstr>Policy – key changes</vt:lpstr>
      <vt:lpstr>Project level updates</vt:lpstr>
      <vt:lpstr>Conflict analysis process</vt:lpstr>
      <vt:lpstr>Utility questionnaire</vt:lpstr>
      <vt:lpstr>Relocation process</vt:lpstr>
      <vt:lpstr>2024 Goals</vt:lpstr>
      <vt:lpstr>Activities vs. conflicts</vt:lpstr>
      <vt:lpstr>Activities vs. conflicts</vt:lpstr>
      <vt:lpstr>Activities vs. conflicts</vt:lpstr>
      <vt:lpstr>Construction Projects Review</vt:lpstr>
      <vt:lpstr>Outstanding Construction Year 2023</vt:lpstr>
      <vt:lpstr>Sidney EB Rest Area Buildings (TK) (LET)  Project No.: NH-80-1(169); Control No.: 51275A</vt:lpstr>
      <vt:lpstr>Sidney EB Rest Area Buildings (TK) (LET)  Project No.: NH-80-1(169); Control No.: 51275A</vt:lpstr>
      <vt:lpstr>Sidney EB Rest Area Buildings (TK) (LET)  Project No.: NH-80-1(169); Control No.: 51275A</vt:lpstr>
      <vt:lpstr>Bushnell - West Kimball  Project No.: NH-80-1(196); Control No.: 51583</vt:lpstr>
      <vt:lpstr>Bushnell - West Kimball  Project No.: NH-80-1(196); Control No.: 51583</vt:lpstr>
      <vt:lpstr>Bushnell - West Kimball  Project No.: NH-80-1(196); Control No.: 51583</vt:lpstr>
      <vt:lpstr>S. Jct. N-71 East  Project No.: STP-88-1(110); Control No.: 51561</vt:lpstr>
      <vt:lpstr>S. Jct. N-71 East  Project No.: STP-88-1(110); Control No.: 51561</vt:lpstr>
      <vt:lpstr>S. Jct. N-71 East  Project No.: STP-88-1(110); Control No.: 51561</vt:lpstr>
      <vt:lpstr>D5 VSA  Project No.: ITS-MISC-D5(1010); Control No.: 51599</vt:lpstr>
      <vt:lpstr>D5 VSA  Project No.: ITS-MISC-D5(1010); Control No.: 51599</vt:lpstr>
      <vt:lpstr>D5 VSA  Project No.: ITS-MISC-D5(1010); Control No.: 51599</vt:lpstr>
      <vt:lpstr>Sidney Interchange Lighting  Project No.: NH-80-2(116); Control No.: 51619</vt:lpstr>
      <vt:lpstr>Sidney Interchange Lighting  Project No.: NH-80-2(116); Control No.: 51619</vt:lpstr>
      <vt:lpstr>Sidney Interchange Lighting  Project No.: NH-80-2(116); Control No.: 51619</vt:lpstr>
      <vt:lpstr>Construction Year 2024</vt:lpstr>
      <vt:lpstr>Chappell East (MS)  Project No.: STP-30-1(139); Control No.: 51462A</vt:lpstr>
      <vt:lpstr>Chappell East (MS)  Project No.: STP-30-1(139); Control No.: 51462A</vt:lpstr>
      <vt:lpstr>Chappell East (MS)  Project No.: STP-30-1(139); Control No.: 51462A</vt:lpstr>
      <vt:lpstr>US-138 West (MS)  Project No.: STP-30-1(140); Control No.: 51463A</vt:lpstr>
      <vt:lpstr>US-138 West (MS)  Project No.: STP-30-1(140); Control No.: 51463A</vt:lpstr>
      <vt:lpstr>US-138 West (MS)  Project No.: STP-30-1(140); Control No.: 51463A</vt:lpstr>
      <vt:lpstr>Watson Ranch South (MS)  Project No.: STP-71-4(116); Control No.: 51018</vt:lpstr>
      <vt:lpstr>Watson Ranch South (MS)  Project No.: STP-71-4(116); Control No.: 51018</vt:lpstr>
      <vt:lpstr>Watson Ranch South (MS)  Project No.: STP-71-4(116); Control No.: 51018</vt:lpstr>
      <vt:lpstr>Crawford North  Project No.: STP-71-4(118); Control No.: 51185</vt:lpstr>
      <vt:lpstr>Crawford North  Project No.: STP-71-4(118); Control No.: 51185</vt:lpstr>
      <vt:lpstr>Crawford North  Project No.: STP-71-4(118); Control No.: 51185</vt:lpstr>
      <vt:lpstr>Sidney - Sunol  Project No.: NH-80-2(109); Control No.: 51585</vt:lpstr>
      <vt:lpstr>Sidney - Sunol  Project No.: NH-80-2(109); Control No.: 51585</vt:lpstr>
      <vt:lpstr>Sidney - Sunol  Project No.: NH-80-2(109); Control No.: 51585</vt:lpstr>
      <vt:lpstr>Sidney WB Rest Area Parking Lot &amp; Ramps (MS)  Project No.: NH-80-2(117); Control No.: 51625</vt:lpstr>
      <vt:lpstr>Sidney WB Rest Area Parking Lot &amp; Ramps (MS)  Project No.: NH-80-2(117); Control No.: 51625</vt:lpstr>
      <vt:lpstr>Sidney WB Rest Area Parking Lot &amp; Ramps (MS)  Project No.: NH-80-2(117); Control No.: 51625</vt:lpstr>
      <vt:lpstr>South Dakota Line South  Project No.: STP-71-4(126); Control No.: 51645</vt:lpstr>
      <vt:lpstr>South Dakota Line South  Project No.: STP-71-4(126); Control No.: 51645</vt:lpstr>
      <vt:lpstr>South Dakota Line South  Project No.: STP-71-4(126); Control No.: 51645</vt:lpstr>
      <vt:lpstr>Box Butte/Sheridan Co. Line East  Project No.: NH-2-1(127); Control No.: 51614</vt:lpstr>
      <vt:lpstr>Box Butte/Sheridan Co. Line East  Project No.: NH-2-1(127); Control No.: 51614</vt:lpstr>
      <vt:lpstr>Box Butte/Sheridan Co. Line East  Project No.: NH-2-1(127); Control No.: 51614</vt:lpstr>
      <vt:lpstr>Sidney WB Rest Area Building  Project No.: NH-80-2(92); Control No.: 51276A</vt:lpstr>
      <vt:lpstr>Sidney WB Rest Area Building  Project No.: NH-80-2(92); Control No.: 51276A</vt:lpstr>
      <vt:lpstr>Sidney WB Rest Area Building  Project No.: NH-80-2(92); Control No.: 51276A</vt:lpstr>
      <vt:lpstr>US-385 South of Bridgeport  Project No.: MISC-385-3(1025); Control No.: 51665</vt:lpstr>
      <vt:lpstr>US-385 South of Bridgeport  Project No.: MISC-385-3(1025); Control No.: 51665</vt:lpstr>
      <vt:lpstr>US-385 South of Bridgeport  Project No.: MISC-385-3(1025); Control No.: 51665</vt:lpstr>
      <vt:lpstr>Oshkosh - I-76  Project No.: NH-80-2(112); Control No.: 51591</vt:lpstr>
      <vt:lpstr>Oshkosh - I-76  Project No.: NH-80-2(112); Control No.: 51591</vt:lpstr>
      <vt:lpstr>Oshkosh - I-76  Project No.: NH-80-2(112); Control No.: 51591</vt:lpstr>
      <vt:lpstr>Construction YEAR 2025</vt:lpstr>
      <vt:lpstr>Smith Lake South (MS)  Project No.: STP-250-4(103); Control No.: 51192</vt:lpstr>
      <vt:lpstr>Smith Lake South (MS)  Project No.: STP-250-4(103); Control No.: 51192</vt:lpstr>
      <vt:lpstr>Smith Lake South (MS)  Project No.: STP-250-4(103); Control No.: 51192</vt:lpstr>
      <vt:lpstr>Lodgepole - Chappell (MS)  Project No.: STP-30-1(129); Control No.: 51401</vt:lpstr>
      <vt:lpstr>Lodgepole - Chappell (MS)  Project No.: STP-30-1(129); Control No.: 51401</vt:lpstr>
      <vt:lpstr>Lodgepole - Chappell (MS)  Project No.: STP-30-1(129); Control No.: 51401</vt:lpstr>
      <vt:lpstr>Bushnell - Kimball  Project No.: STP-30-1(138); Control No.: 51560</vt:lpstr>
      <vt:lpstr>Bushnell - Kimball  Project No.: STP-30-1(138); Control No.: 51560</vt:lpstr>
      <vt:lpstr>Bushnell - Kimball  Project No.: STP-30-1(138); Control No.: 51560</vt:lpstr>
      <vt:lpstr>Lodgepole Area Bridges  Project No.: NH-80-2(115); Control No.: 51617</vt:lpstr>
      <vt:lpstr>Lodgepole Area Bridges  Project No.: NH-80-2(115); Control No.: 51617</vt:lpstr>
      <vt:lpstr>Lodgepole Area Bridges  Project No.: NH-80-2(115); Control No.: 51617</vt:lpstr>
      <vt:lpstr>Scottsbluff Area Bridges  Project No.: NH-71-3(128); Control No.: 51618</vt:lpstr>
      <vt:lpstr>Scottsbluff Area Bridges  Project No.: NH-71-3(128); Control No.: 51618</vt:lpstr>
      <vt:lpstr>Scottsbluff Area Bridges  Project No.: NH-71-3(128); Control No.: 51618</vt:lpstr>
      <vt:lpstr>Kimball Area Bridges  Project No.: NH-71-2(114); Control No.: 51620</vt:lpstr>
      <vt:lpstr>Kimball Area Bridges  Project No.: NH-71-2(114); Control No.: 51620</vt:lpstr>
      <vt:lpstr>Kimball Area Bridges  Project No.: NH-71-2(114); Control No.: 51620</vt:lpstr>
      <vt:lpstr>W Jct US-385 - Chadron (MS)  Project No.: NH-20-1(150); Control No.: 51616</vt:lpstr>
      <vt:lpstr>W Jct US-385 - Chadron (MS)  Project No.: NH-20-1(150); Control No.: 51616</vt:lpstr>
      <vt:lpstr>W Jct US-385 - Chadron (MS)  Project No.: NH-20-1(150); Control No.: 51616</vt:lpstr>
      <vt:lpstr>Lakeside East (MS)  Project No.: NH-2-1(128); Control No.: 51646</vt:lpstr>
      <vt:lpstr>Lakeside East (MS)  Project No.: NH-2-1(128); Control No.: 51646</vt:lpstr>
      <vt:lpstr>Lakeside East (MS)  Project No.: NH-2-1(128); Control No.: 51646</vt:lpstr>
      <vt:lpstr>Burton Lake East (MS)  Project No.: NH-2-1(129); Control No.: 51647</vt:lpstr>
      <vt:lpstr>Burton Lake East (MS)  Project No.: NH-2-1(129); Control No.: 51647</vt:lpstr>
      <vt:lpstr>Burton Lake East (MS)  Project No.: NH-2-1(129); Control No.: 51647</vt:lpstr>
      <vt:lpstr>Morrill - Mitchell (MS)  Project No.: NH-26-1(174); Control No.: 51615</vt:lpstr>
      <vt:lpstr>Morrill - Mitchell (MS)  Project No.: NH-26-1(174); Control No.: 51615</vt:lpstr>
      <vt:lpstr>PowerPoint Presentation</vt:lpstr>
      <vt:lpstr>Morrill - Mitchell (MS)  Project No.: NH-26-1(174); Control No.: 51615</vt:lpstr>
      <vt:lpstr>West of Lodgepole - West of Chappell  Project No.: NH-80-2(118); Control No.: 51627</vt:lpstr>
      <vt:lpstr>West of Lodgepole - West of Chappell  Project No.: NH-80-2(118); Control No.: 51627</vt:lpstr>
      <vt:lpstr>West of Lodgepole - West of Chappell  Project No.: NH-80-2(118); Control No.: 51627</vt:lpstr>
      <vt:lpstr>Potter - Brownson  Project No.: NH-80-1(203); Control No.: 51628</vt:lpstr>
      <vt:lpstr>Potter - Brownson  Project No.: NH-80-1(203); Control No.: 51628</vt:lpstr>
      <vt:lpstr>Potter - Brownson  Project No.: NH-80-1(203); Control No.: 51628</vt:lpstr>
      <vt:lpstr>Wyoming Line - Bushnell  Project No.: NH-80-1(204); Control No.: 51629</vt:lpstr>
      <vt:lpstr>Wyoming Line - Bushnell  Project No.: NH-80-1(204); Control No.: 51629</vt:lpstr>
      <vt:lpstr>Wyoming Line - Bushnell  Project No.: NH-80-1(204); Control No.: 51629</vt:lpstr>
      <vt:lpstr>EAST KIMBALL - POTTER  Project No.: NH-80-1(205); Control No.: 51630</vt:lpstr>
      <vt:lpstr>EAST KIMBALL - POTTER  Project No.: NH-80-1(205); Control No.: 51630</vt:lpstr>
      <vt:lpstr>EAST KIMBALL - POTTER  Project No.: NH-80-1(205); Control No.: 51630</vt:lpstr>
      <vt:lpstr>In Scottsbluff (MS)  Project No.: NH-STP-26-1(178); Control No.: 51635</vt:lpstr>
      <vt:lpstr>In Scottsbluff (MS)  Project No.: NH-STP-26-1(178); Control No.: 51635</vt:lpstr>
      <vt:lpstr>In Scottsbluff (MS)  Project No.: NH-STP-26-1(178); Control No.: 51635</vt:lpstr>
      <vt:lpstr>Questions &amp; Wrap Up</vt:lpstr>
      <vt:lpstr>Any final Questions?</vt:lpstr>
      <vt:lpstr>Have a Question about a project your Utility is involved in?</vt:lpstr>
      <vt:lpstr>We need your feedback</vt:lpstr>
      <vt:lpstr>Visit our Website</vt:lpstr>
      <vt:lpstr>Thank You</vt:lpstr>
    </vt:vector>
  </TitlesOfParts>
  <Company>HDR,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River South of Fairbury Control Number: 11599 Project Number: STP-8-6(104)</dc:title>
  <dc:creator>Becker, Jordan</dc:creator>
  <cp:lastModifiedBy>Brandt, Amanda</cp:lastModifiedBy>
  <cp:revision>11</cp:revision>
  <cp:lastPrinted>2021-03-11T13:02:15Z</cp:lastPrinted>
  <dcterms:created xsi:type="dcterms:W3CDTF">2022-09-23T13:56:36Z</dcterms:created>
  <dcterms:modified xsi:type="dcterms:W3CDTF">2023-10-13T20:23:33Z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0x0101003567F865EC1DA945B4480C76C1C91858</vt:lpwstr>
  </property>
</Properties>
</file>